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xml" ContentType="application/xml"/>
  <Override PartName="/ppt/media/image2.svg" ContentType="image/svg"/>
  <Override PartName="/ppt/media/image7.svg" ContentType="image/svg"/>
  <Override PartName="/ppt/media/image83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D8A0D5D0-73C5-4B64-AE9D-AB116BE80054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696"/>
    <p:restoredTop sz="57227"/>
  </p:normalViewPr>
  <p:slideViewPr>
    <p:cSldViewPr>
      <p:cViewPr>
        <p:scale>
          <a:sx n="50" d="100"/>
          <a:sy n="50" d="100"/>
        </p:scale>
        <p:origin x="2190" y="42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0" d="100"/>
        <a:sy n="16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presProps" Target="presProps.xml"  /><Relationship Id="rId56" Type="http://schemas.openxmlformats.org/officeDocument/2006/relationships/viewProps" Target="viewProps.xml"  /><Relationship Id="rId57" Type="http://schemas.openxmlformats.org/officeDocument/2006/relationships/theme" Target="theme/theme1.xml"  /><Relationship Id="rId58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embeddings/oleObject1.xml>II�    �    �   �        �        ��    }  ��    !   ��      �B��      �B��    �   ��    �  ¼    V  ü          $��oN�K��=wv��WMPHOTO ��q|     p �cl HH�E@    * ����(��'�� B�   �5�   �   @ @ ���8$!j������.�ꪪ�  �t�A��     %�      ���      <                                                         ���� Ea� $�Jin@     G'�і���@ȟ �������H d�� ����� ���>��  (��� ���� ��te�A��`����@�? �lі�!��   :2� A ���@F[`� `�|6 ����l���� m� ��~A�� �-�B0�> @@te�@���`����@�? �l��  	�5�   �   @ @ ���������L�"�Ln���  
�t�A��     %�      ���      <                                                         A5R	:@��!�@H%���܀0     G'��-�!	�=�>A� 	 mA�@��'�6 m�A �}� @Pm�A@?!�6���l���� m� ��~A�� �-�B0�> @@te�@���`����@�? �lі�!��   :2� A ���@F[`� `�|6 ����l���� ��  �5�   �   @ @ ���������L�"�Ln���  �t�A��     %�      ���      <                                                         A5R	:@��!�@H%���܀0     G'��-�!	�=�>A� 	 mA�@��'�6 m�A �}� @Pm�A@?!�6���l���� m� ��~A�� �-�B0�> @@te�@���`����@�? �lі�!��   :2� A ���@F[`� `�|6 ����l���� ��WMPHOTO ��|      �       b�Qf������ B�   ��      	� #`   �HT�8 �E��           �          $ ��2A��\��Y0H+h`�\������=�@   ,��0���XJ��J�B4ma*S	*Aѵ���IRF��%L�J�B4m�T�IRF��J�	*Aѷ	Ra%P�hۄ�0��B4m�T�IT!6�*L$��p�&V�p�&V�p�#	*�A6B	� I��M��d e4d � �M�&@&SA6B	� I��M��d e4d � �M�&@&SA6B	� I��M��d e4d � �M�&@&SA6B	� I��M��d g��  	��      � X��   
�HT�8 �E��           �          $ ��2A��\��&	m R˃��p8�����    ,��0���XJ��J�B4ma*S	*Aѵ���IRF��%L�J�B4m�T�IRF��J�	*Aѷ	Ra%P�hۄ�0��B4m�T�IT!6�*L$��p�&V�p�&V�`�!� $�h&�A2 	2�	�L�L��l�  �)��!� $�h&�A2 	2�	�L�L��l�  �)��!� $�h&�A2 	2�	�L�L��l�  �)��!� $���  ��      � X��   �HT�8 �E��           �          $ ��2A��\��&	m R˃��p8�����    ,��0���XJ��J�B4ma*S	*Aѵ���IRF��%L�J�B4m�T�IRF��J�	*Aѷ	Ra%P�hۄ�0��B4m�T�IT!6�*L$��p�&V�p�&V�`�!� $�h&�A2 	2�	�L�L��l�  �)��!� $�h&�A2 	2�	�L�L��l�  �)��!� $�h&�A2 	2�	�L�L��l�  �)��!� $���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496E022-F8EC-4A6F-A165-DBF77DB8C130}" type="datetime1">
              <a:rPr lang="ko-KR" altLang="en-US"/>
              <a:pPr lvl="0">
                <a:defRPr lang="ko-KR" altLang="en-US"/>
              </a:pPr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안녕하십니까 전자상거래용 분석 플랫폼 발표를 시작하겠습니다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먼저 발표하게 된 빅커머스팀의 팀장 백재훈입니다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오늘 저희는 해외 진출하는 국내 전자상거래 기업이 </a:t>
            </a:r>
            <a:r>
              <a:rPr lang="en-US" altLang="ko-KR"/>
              <a:t>AWS</a:t>
            </a:r>
            <a:r>
              <a:rPr lang="ko-KR" altLang="en-US"/>
              <a:t>를 활용해서 분석 플랫폼을 개발하는 주제로 준비해보았습니다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Lambda, CloudWatch, DynamoDB, SNS, QuickSight</a:t>
            </a:r>
            <a:r>
              <a:rPr lang="ko-KR" altLang="en-US"/>
              <a:t>들을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개발 부분입니다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저희는 파트를 </a:t>
            </a:r>
            <a:r>
              <a:rPr lang="en-US" altLang="ko-KR"/>
              <a:t>4</a:t>
            </a:r>
            <a:r>
              <a:rPr lang="ko-KR" altLang="en-US"/>
              <a:t>개로 나뉘었으며 첫번째로 환경 구성 단계부터 진행하도록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</a:t>
            </a:r>
            <a:r>
              <a:rPr lang="en-US" altLang="ko-KR"/>
              <a:t>Cloud9 </a:t>
            </a:r>
            <a:r>
              <a:rPr lang="ko-KR" altLang="en-US"/>
              <a:t>개발환경이 생성된 화면입니다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EC2 </a:t>
            </a:r>
            <a:r>
              <a:rPr lang="ko-KR" altLang="en-US"/>
              <a:t>인스턴스는 </a:t>
            </a:r>
            <a:r>
              <a:rPr lang="en-US" altLang="ko-KR"/>
              <a:t>Cloud9</a:t>
            </a:r>
            <a:r>
              <a:rPr lang="ko-KR" altLang="en-US"/>
              <a:t>이 코드를 개발하고 실행하는데 필요한 호스팅 서버 입니다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개발환경을 구성 했으면 실시간으로 대규모 데이터를 처리하기 용이한 </a:t>
            </a:r>
            <a:r>
              <a:rPr lang="en-US" altLang="ko-KR"/>
              <a:t>Kinesis</a:t>
            </a:r>
            <a:r>
              <a:rPr lang="ko-KR" altLang="en-US"/>
              <a:t> </a:t>
            </a:r>
            <a:r>
              <a:rPr lang="en-US" altLang="ko-KR"/>
              <a:t>Data Stream </a:t>
            </a:r>
            <a:r>
              <a:rPr lang="ko-KR" altLang="en-US"/>
              <a:t>환경을 </a:t>
            </a:r>
            <a:r>
              <a:rPr lang="en-US" altLang="ko-KR"/>
              <a:t>2</a:t>
            </a:r>
            <a:r>
              <a:rPr lang="ko-KR" altLang="en-US"/>
              <a:t>개를 구성합니다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//</a:t>
            </a:r>
            <a:r>
              <a:rPr lang="ko-KR" altLang="en-US"/>
              <a:t>클릭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밑에 있는 스트림 지표는 스트림의 성능과 운영상태를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</a:t>
            </a:r>
            <a:r>
              <a:rPr lang="en-US" altLang="ko-KR"/>
              <a:t>S3</a:t>
            </a:r>
            <a:r>
              <a:rPr lang="ko-KR" altLang="en-US"/>
              <a:t>에 있는 데이터를 </a:t>
            </a:r>
            <a:r>
              <a:rPr lang="en-US" altLang="ko-KR"/>
              <a:t>Kinesis</a:t>
            </a:r>
            <a:r>
              <a:rPr lang="ko-KR" altLang="en-US"/>
              <a:t>로 전송하는 코드입니다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첫번째로 </a:t>
            </a:r>
            <a:r>
              <a:rPr lang="en-US" altLang="ko-KR"/>
              <a:t>SDK</a:t>
            </a:r>
            <a:r>
              <a:rPr lang="ko-KR" altLang="en-US"/>
              <a:t>인 </a:t>
            </a:r>
            <a:r>
              <a:rPr lang="en-US" altLang="ko-KR"/>
              <a:t>boto3</a:t>
            </a:r>
            <a:r>
              <a:rPr lang="ko-KR" altLang="en-US"/>
              <a:t>를 터미널에서 설치를 해줍니다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두번째는 </a:t>
            </a:r>
            <a:r>
              <a:rPr lang="en-US" altLang="ko-KR"/>
              <a:t>S3</a:t>
            </a:r>
            <a:r>
              <a:rPr lang="ko-KR" altLang="en-US"/>
              <a:t>에 있는 데이터를 </a:t>
            </a:r>
            <a:r>
              <a:rPr lang="en-US" altLang="ko-KR"/>
              <a:t>JSON </a:t>
            </a:r>
            <a:r>
              <a:rPr lang="ko-KR" altLang="en-US"/>
              <a:t>형식으로 변환하면서 </a:t>
            </a:r>
            <a:r>
              <a:rPr lang="en-US" altLang="ko-KR"/>
              <a:t>Kinesis</a:t>
            </a:r>
            <a:r>
              <a:rPr lang="ko-KR" altLang="en-US"/>
              <a:t>에 전송합니다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마지막으로 실행하게 되면 전송되는 결과가 나옵니다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</a:t>
            </a:r>
            <a:r>
              <a:rPr lang="en-US" altLang="ko-KR"/>
              <a:t>Studio notebook</a:t>
            </a:r>
            <a:r>
              <a:rPr lang="ko-KR" altLang="en-US"/>
              <a:t>에서 사용할 </a:t>
            </a:r>
            <a:r>
              <a:rPr lang="en-US" altLang="ko-KR"/>
              <a:t>DB</a:t>
            </a:r>
            <a:r>
              <a:rPr lang="ko-KR" altLang="en-US"/>
              <a:t>를 생성 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앞서 </a:t>
            </a:r>
            <a:r>
              <a:rPr lang="en-US" altLang="ko-KR"/>
              <a:t>Glue</a:t>
            </a:r>
            <a:r>
              <a:rPr lang="ko-KR" altLang="en-US"/>
              <a:t>에서 </a:t>
            </a:r>
            <a:r>
              <a:rPr lang="en-US" altLang="ko-KR"/>
              <a:t>DB</a:t>
            </a:r>
            <a:r>
              <a:rPr lang="ko-KR" altLang="en-US"/>
              <a:t>를 생성했으면 </a:t>
            </a:r>
            <a:r>
              <a:rPr lang="en-US" altLang="ko-KR"/>
              <a:t>Studio notebook</a:t>
            </a:r>
            <a:r>
              <a:rPr lang="ko-KR" altLang="en-US"/>
              <a:t>에 넣어주고 </a:t>
            </a:r>
            <a:r>
              <a:rPr lang="en-US" altLang="ko-KR"/>
              <a:t>Apache Zepplin</a:t>
            </a:r>
            <a:r>
              <a:rPr lang="ko-KR" altLang="en-US"/>
              <a:t>을 열어줍니다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</a:t>
            </a:r>
            <a:r>
              <a:rPr lang="en-US" altLang="ko-KR"/>
              <a:t>Apache Zeppelin </a:t>
            </a:r>
            <a:r>
              <a:rPr lang="ko-KR" altLang="en-US"/>
              <a:t>화면 입니다</a:t>
            </a:r>
            <a:r>
              <a:rPr lang="en-US" altLang="ko-KR"/>
              <a:t>. </a:t>
            </a:r>
            <a:br>
              <a:rPr lang="en-US" altLang="ko-KR"/>
            </a:b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저희는 </a:t>
            </a:r>
            <a:r>
              <a:rPr lang="en-US" altLang="ko-KR"/>
              <a:t>SQL</a:t>
            </a:r>
            <a:r>
              <a:rPr lang="ko-KR" altLang="en-US"/>
              <a:t>을 사용해 </a:t>
            </a:r>
            <a:r>
              <a:rPr lang="en-US" altLang="ko-KR"/>
              <a:t>Lambda</a:t>
            </a:r>
            <a:r>
              <a:rPr lang="ko-KR" altLang="en-US"/>
              <a:t>에서 사용하게 될 두개의 테이블을 생성하는 </a:t>
            </a:r>
            <a:r>
              <a:rPr lang="en-US" altLang="ko-KR"/>
              <a:t>SQL</a:t>
            </a:r>
            <a:r>
              <a:rPr lang="ko-KR" altLang="en-US"/>
              <a:t>문을 보여드리겠습니다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첫번째 테이블은 스트리밍 이벤트 데이터를 저장하기 위한 구조로 필드에는 이벤트 시간</a:t>
            </a:r>
            <a:r>
              <a:rPr lang="en-US" altLang="ko-KR"/>
              <a:t>, </a:t>
            </a:r>
            <a:r>
              <a:rPr lang="ko-KR" altLang="en-US"/>
              <a:t>유형</a:t>
            </a:r>
            <a:r>
              <a:rPr lang="en-US" altLang="ko-KR"/>
              <a:t>, </a:t>
            </a:r>
            <a:r>
              <a:rPr lang="ko-KR" altLang="en-US"/>
              <a:t>제품 </a:t>
            </a:r>
            <a:r>
              <a:rPr lang="en-US" altLang="ko-KR"/>
              <a:t>ID </a:t>
            </a:r>
            <a:r>
              <a:rPr lang="ko-KR" altLang="en-US"/>
              <a:t>등이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워터마크는 이벤트 시간 기반의 처리를 지원하기 위해 사용하며 카테고리 </a:t>
            </a:r>
            <a:r>
              <a:rPr lang="en-US" altLang="ko-KR"/>
              <a:t>ID</a:t>
            </a:r>
            <a:r>
              <a:rPr lang="ko-KR" altLang="en-US"/>
              <a:t>로 파티셔닝을 하고 </a:t>
            </a:r>
            <a:r>
              <a:rPr lang="en-US" altLang="ko-KR"/>
              <a:t>kinesis stream 1</a:t>
            </a:r>
            <a:r>
              <a:rPr lang="ko-KR" altLang="en-US"/>
              <a:t>에서 데이터를 읽습니다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두번째 테이블은 사용자 별로 집계된 데이터를 저장하기 위한 것입니다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 테이블은 </a:t>
            </a:r>
            <a:r>
              <a:rPr lang="en-US" altLang="ko-KR"/>
              <a:t>Kinesis stream 2</a:t>
            </a:r>
            <a:r>
              <a:rPr lang="ko-KR" altLang="en-US"/>
              <a:t> 에서 데이터를 읽습니다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마지막 부분 쿼리는 첫번째 테이블에서 데이터를 읽어 </a:t>
            </a:r>
            <a:r>
              <a:rPr lang="en-US" altLang="ko-KR"/>
              <a:t>10</a:t>
            </a:r>
            <a:r>
              <a:rPr lang="ko-KR" altLang="en-US"/>
              <a:t>초 간격으로 텀블링 윈도우를 적용합니다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각 윈도우와 유저 </a:t>
            </a:r>
            <a:r>
              <a:rPr lang="en-US" altLang="ko-KR"/>
              <a:t>ID</a:t>
            </a:r>
            <a:r>
              <a:rPr lang="ko-KR" altLang="en-US"/>
              <a:t>별로 이벤트 수를 카운트를 하고 </a:t>
            </a:r>
            <a:r>
              <a:rPr lang="en-US" altLang="ko-KR"/>
              <a:t>1</a:t>
            </a:r>
            <a:r>
              <a:rPr lang="ko-KR" altLang="en-US"/>
              <a:t>회 이상의 이벤트가 있을 경우 결과를 두번째 테이블에 삽입합니다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정의된 간격 동안 사용자 별 활동 수를 집계합니다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</a:t>
            </a:r>
            <a:r>
              <a:rPr lang="en-US" altLang="ko-KR"/>
              <a:t>SQL</a:t>
            </a:r>
            <a:r>
              <a:rPr lang="ko-KR" altLang="en-US"/>
              <a:t>문이 정상적으로 작동할 경우 </a:t>
            </a:r>
            <a:r>
              <a:rPr lang="en-US" altLang="ko-KR"/>
              <a:t>Lambda</a:t>
            </a:r>
            <a:r>
              <a:rPr lang="ko-KR" altLang="en-US"/>
              <a:t>로 전송하기 위해 빌드를 한 뒤 </a:t>
            </a:r>
            <a:r>
              <a:rPr lang="en-US" altLang="ko-KR"/>
              <a:t>Apache Flink</a:t>
            </a:r>
            <a:r>
              <a:rPr lang="ko-KR" altLang="en-US"/>
              <a:t>로 배포합니다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이상으로 </a:t>
            </a:r>
            <a:r>
              <a:rPr lang="en-US" altLang="ko-KR"/>
              <a:t>Cloud9</a:t>
            </a:r>
            <a:r>
              <a:rPr lang="ko-KR" altLang="en-US"/>
              <a:t>부터 배포까지 발표를 마치도록 하겠습니다 다음 발표자가 이어서 발표하겠습니다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 목차는 다음과 같습니다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크게 넷으로 나눠서 순차적으로 진행하도록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안녕하십니까! 이어서 발표를 맡게된 김영재입니다. 발표시작하겠습니다. 아파치플랭크 생성화면입니다.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Apache Flink를 사용하여 전자상거래 이용자 데이터 정보를 실시간으로 수집하고 처리합니다.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아파치플랭크에서 데이터가 잘 받아오는지 확인하기 위해 Cloud9에서 실시간으로 데이터가 스트리밍되고 있는 것을 확인합니다.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스트림테이블1에서 스트림테이블2로 데이터가 잘 받아오는 것을 확인 할 수 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데이터가 스트림테이블1에서 스트림테이블2로 잘 받아오는 것을 확인 할 수 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다음은 람다함수 배포과정입니다.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– 람다함수를 사용하기 위해 필요한 파이썬코드와 Kinesis스트림을 통해 읽어온 데이터를 처리하는 데 도움을 주는 모듈을 설치해줍니다.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- 코드와 모듈이 잘 설치되었는지 확인합니다.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– s3에 코드를 업로드하기 위해 zip파일을 생성합니다.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: https://docs.aws.amazon.com/lambda/latest/dg/python-package.html AWS Docs문서 참고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 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- zip파일이 잘 생성되었는지 확인합니다.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다음은 람다함수를 생성과정입니다.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첫번째로 람다함수를 생성하였습니다.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다음은 s3 버킷에 이전에 생성한 zip파일을 업로드합니다. 람다함수에 불러올 수 있도록 S3 URL을 복사합니다.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클릭 복사한 URL을 입력하여 람다로 불러옵니다.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다음으로 람다 함수에 환경변수를 추가하고 값을 할당합니다.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마지막으로 람다 함수가 키네시스스트림을 통해 읽어온 데이터로 트리거가 동작 할 수 있도록 키네시스와 람다를 연결해 줍니다. 이렇게 람다의 구성을 완료하였습니다.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이어서 코드에 대해 설명드리겠습니다.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 코드는 Kinesis스트림을 통해 읽어온 데이터가 람다함수에 의해 트리거되어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DynamoDB와 CloudWatch에 데이터를 기록하고, DDoS 공격을 감지하면 SNS를 통해 알림을 보내는 역할을 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코드의 주요 기능은 다음과 같습니다.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환경변수 설정부분입니다.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앞에서 설정한 환경변수 값을 변수로 사용합니다.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Boto3를 사용하여 AWS와 상호작용하기 위한 부분으로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클라우드워치,sns,다이나모디비 서비스에 대한 클라이언트 및 리소스를 초기화합니다.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람다핸들러함수를 통해 데이터가 트리거 되어 처리되는 부분입니다.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다이나모디비테이블에 데이터가 작성되는 부분으로 Kinesis스트림을 통해 읽어온 데이터를 디코딩하고 그 이후 Json형식으로 파싱되도록 하였습니다.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파싱된 데이터는 DynamoDB 테이블에 특정 필드를 나타내고 batch_writer를 사용하여 데이터를 저장하는 작업을 수행합니다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다음은 CloudWatch 부분입니다. 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사용자가 정의한 메트릭 데이터를 기록하고 데이터 전송 및 응답 확인합니다.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다음으로 SNS알림부분입니다.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사용자의 이벤트가 특정 임계값 여기서는 10을 초과하는지 검사하고 10을 넘으면 SNS를 통해 알림을 받도록 설정하였습니다.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다음은 람다함수에 의해 실행된 결과를 보도록 하겠습니다.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첫번째로 다이나모DB 실행결과입니다.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테이블 이름은 앞에서 설정한 환경변수 값과 동일하게 설정하였고 파티션키와 정렬키는 코드에서 설정한 변수를 사용합니다.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이렇게 다이나모디비를 활용하여 테이블에 데이터가 안전하게 저장 된 것을 확인 할 수 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다음은 클라우드워치 실행결과입니다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클릭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출력된 로그를 통해 클라우드워치에 대한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호출이 성공된 것을 확인할 수 있습니다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첫번째로 팀원 소개와 시나리오 부분을 진행하도록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클라우드워치에 측정항목과 지표가 나타난 것을 확인 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코드에서 정의한 메트릭 데이터인 bigcom-namespace가 만들어진 것을 확인 할 수 있고 user_id와 watermark 정보를 확인 할 수 있습니다.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이렇게 클라우드워치를 통해 실시간으로 데이터를 모니터링 하고 측정항목을 모니터링할 수 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마지막으로 SNS알림 실행결과입니다.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위협적인 사용자 데이터가 검색될 경우 메일을 통해 알림을 받도록 설정하였습니다.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우선 SNS주제를 생성하였고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마지막으로 SNS알림 실행결과입니다.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위협적인 사용자 데이터가 검색될 경우 메일을 통해 알림을 받도록 설정하였습니다.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우선 SNS주제를 생성하였고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– 이메일로 알림을 전송을 받을 수 있도록 이메일과 연결하였습니다.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클릭 – DDoS공격가능성이 있는 유저가 감지되면 메일을 통해 알림을 받는 것을 확인합니다.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마무리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이렇게 aws 람다와 다양한 서비스를 활용하여 전자상거래 이용자 데이터를 안전하게 기록하고 모니터링함으로써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보안적인 측면을 강화 할 수 있었습니다.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이상으로 시스템모니터링부분 발표를 마치도록 하겠습니다. 다음 발표자가 이어서 발표하도록 하겠습니다. 감사합니다.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안녕하십니까 다음 발표를 맡은 발표자 전주일입니다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이 코드는 크기 조정을 통해 작업 부하가 변동적이거나 예상치 못한 용량 요구가 있을 때 신속하게 대응할 수 있습니다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코드의 주요 기능은 다음과 같습니다</a:t>
            </a:r>
            <a:r>
              <a:rPr lang="en-US" altLang="ko-KR"/>
              <a:t>: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1. </a:t>
            </a:r>
            <a:r>
              <a:rPr lang="ko-KR" altLang="en-US"/>
              <a:t>파일을 실행할 때 크기를 지정하지 않으면 지정된 기본값으로 조정됩니다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2. </a:t>
            </a:r>
            <a:r>
              <a:rPr lang="ko-KR" altLang="en-US"/>
              <a:t>인스턴스와 연결된 </a:t>
            </a:r>
            <a:r>
              <a:rPr lang="en-US" altLang="ko-KR"/>
              <a:t>Amazon EBS </a:t>
            </a:r>
            <a:r>
              <a:rPr lang="ko-KR" altLang="en-US"/>
              <a:t>볼륨의 </a:t>
            </a:r>
            <a:r>
              <a:rPr lang="en-US" altLang="ko-KR"/>
              <a:t>ID</a:t>
            </a:r>
            <a:r>
              <a:rPr lang="ko-KR" altLang="en-US"/>
              <a:t>를 가져온 후 크기가 조정될 때까지 대기합니다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3. NVMe(</a:t>
            </a:r>
            <a:r>
              <a:rPr lang="ko-KR" altLang="en-US"/>
              <a:t>엔브메이</a:t>
            </a:r>
            <a:r>
              <a:rPr lang="en-US" altLang="ko-KR"/>
              <a:t>) </a:t>
            </a:r>
            <a:r>
              <a:rPr lang="ko-KR" altLang="en-US"/>
              <a:t>파일 시스템의 사용여부를 확인하고 파티션 테이블을 다시 작성하여 파티션이 가능한 모든 공간을 차지하도록 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 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4. </a:t>
            </a:r>
            <a:r>
              <a:rPr lang="ko-KR" altLang="en-US"/>
              <a:t>저장 여부와 권한을 확인한 후 실행 권한을 추가하고</a:t>
            </a:r>
            <a:r>
              <a:rPr lang="en-US" altLang="ko-KR"/>
              <a:t> </a:t>
            </a:r>
            <a:r>
              <a:rPr lang="ko-KR" altLang="en-US"/>
              <a:t>볼륨 크기를 지정하고 실행 합니다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 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5. </a:t>
            </a:r>
            <a:r>
              <a:rPr lang="ko-KR" altLang="en-US"/>
              <a:t>실행 후 변경 사항을 확인합니다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이렇게 사용함으로써 용량을 관리할 수 있도록 했습니다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파이어호스는 클라우드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생성된 데이터를 데이터 스트림을 통해 수집하고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지정된 대상에 영구적으로 저장합니다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 스트림의 저장은 일정 기간 동안 유지되는 반면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파이어호스를 통해 저장된 데이터는 영구적으로 보존되고 데이터를 압축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변환하여 저장 공간을 효율적으로 활용하고 이를 통해 비용을 절감 할수 있습니다 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 딸깍</a:t>
            </a:r>
            <a:endParaRPr lang="ko-KR" altLang="en-US"/>
          </a:p>
          <a:p>
            <a:pPr lvl="0"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파이어호스를 통해 실시간으로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S3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전송되어 데이터를 즉시 수집하여 데이터가 손실되는 경우를 방지할 수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lvl="0"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 이티엘은 저장된 데이터를 시각적으로 관리하여 데이터 처리 및 변환 작업을 수행합니다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Amazon S3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파일을 로드하여 데이터를 가져옵니다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 데이터는 변경된 스키마를 기반으로 데이터 구조를 수정하고 필요한 컬럼을 선택하여 새로운 데이터 형식으로 변환합니다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변환된 데이터는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Parquet(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파케이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형식으로 저장되며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AWS Glue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 카탈로그에 메타데이터가 저장됩니다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전자상거래 데이터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파일은 크기가 크기 때문에 처리 속도가 느리고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많은 저장 공간을 차지하는 단점이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보완하기 위해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형식의 파일로 변경했습니다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형식은 데이터를 압축하여 저장 공간을 최적화하고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컬럼 기반 저장 방식을 사용하여 쿼리 처리 속도를 향상시켰습니다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변경으로 인해 데이터 처리 및 분석 작업을 효율적으로 수행할 수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딸각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 이티엘은 저장된 데이터를 시각적으로 관리하여 데이터 처리 및 변환 작업을 수행합니다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Amazon S3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파일을 로드하여 데이터를 가져옵니다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 데이터는 변경된 스키마를 기반으로 데이터 구조를 수정하고 필요한 컬럼을 선택하여 새로운 데이터 형식으로 변환합니다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변환된 데이터는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Parquet(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파케이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형식으로 저장되며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AWS Glue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 카탈로그에 메타데이터가 저장됩니다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전자상거래 데이터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파일은 크기가 크기 때문에 처리 속도가 느리고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많은 저장 공간을 차지하는 단점이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보완하기 위해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형식의 파일로 변경했습니다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형식은 데이터를 압축하여 저장 공간을 최적화하고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컬럼 기반 저장 방식을 사용하여 쿼리 처리 속도를 향상시켰습니다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변경으로 인해 데이터 처리 및 분석 작업을 효율적으로 수행할 수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딸각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 이티엘은 저장된 데이터를 시각적으로 관리하여 데이터 처리 및 변환 작업을 수행합니다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딸깍</a:t>
            </a:r>
            <a:endParaRPr lang="ko-KR" altLang="en-US"/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Amazon S3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파일을 로드하여 데이터를 가져옵니다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 데이터는 변경된 스키마를 기반으로 데이터 구조를 수정하고 필요한 컬럼을 선택하여 새로운 데이터 형식으로 변환합니다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변환된 데이터는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Parquet(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파케이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형식으로 저장되며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AWS Glue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 카탈로그에 메타데이터가 저장됩니다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전자상거래 데이터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파일은 크기가 크기 때문에 처리 속도가 느리고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많은 저장 공간을 차지하는 단점이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보완하기 위해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형식의 파일로 변경했습니다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Parquet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형식은 데이터를 압축하여 저장 공간을 최적화하고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컬럼 기반 저장 방식을 사용하여 쿼리 처리 속도를 향상시켰습니다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변경으로 인해 데이터 처리 및 분석 작업을 효율적으로 수행할 수 있습니다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딸각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 브라우저를 사용하여 데이터의 품질 문제를 사전에 처리합니다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실행이 완료된 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ETL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결과를 기반으로 데이터 세트를 생성하고 데이터 프로파일을 실행하면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딸깍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데이터의 형식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누락된 값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중복 행 등을 확인할 수 있으며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endParaRPr lang="en-US" altLang="ko-KR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딸각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상관 관계를 통해 데이터 간의 관계와 패턴을 파악할 수 있습니다</a:t>
            </a:r>
            <a:endParaRPr lang="ko-KR" altLang="en-US" sz="1200" b="0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defRPr lang="ko-KR" altLang="en-US"/>
            </a:pPr>
            <a:r>
              <a:rPr lang="ko-KR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딸각</a:t>
            </a:r>
            <a:r>
              <a:rPr lang="en-US" altLang="ko-K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AF6E953-84CF-4B27-81C8-443447A3C812}" type="slidenum">
              <a:rPr lang="ko-KR" altLang="en-US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팀원 소개부터 하도록 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왼쪽부터 김영재 팀원은 시스템 모니터링 구현과 시스템 알림 구현을 진행했습니다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팀장인 저는 전체적인 환경 구성과 </a:t>
            </a:r>
            <a:r>
              <a:rPr lang="en-US" altLang="ko-KR"/>
              <a:t>IAM </a:t>
            </a:r>
            <a:r>
              <a:rPr lang="ko-KR" altLang="en-US"/>
              <a:t>보안 구성</a:t>
            </a:r>
            <a:r>
              <a:rPr lang="en-US" altLang="ko-KR"/>
              <a:t>, </a:t>
            </a:r>
            <a:r>
              <a:rPr lang="ko-KR" altLang="en-US"/>
              <a:t>분석 데이터 시각화 부분을 맡게 되었습니다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마지막으로 전주일 팀원은 서버 용량 관리와 데이터 최적화를 맡았습니다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열 통계는 각 열에 대한 데이터 분포와 특성을 요약하여 제공하는 정보입니다</a:t>
            </a:r>
            <a:r>
              <a:rPr lang="en-US" altLang="ko-KR" dirty="0"/>
              <a:t>. </a:t>
            </a:r>
            <a:r>
              <a:rPr lang="ko-KR" altLang="en-US" dirty="0"/>
              <a:t>이러한 통계 정보를 통해 데이터의 패턴을 파악하고 데이터의 품질을 평가할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딸각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6E953-84CF-4B27-81C8-443447A3C81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9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프로파일링</a:t>
            </a:r>
            <a:r>
              <a:rPr lang="ko-KR" altLang="en-US" dirty="0"/>
              <a:t> 작업이 완료되면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딸깍</a:t>
            </a:r>
            <a:endParaRPr lang="en-US" altLang="ko-KR" dirty="0"/>
          </a:p>
          <a:p>
            <a:r>
              <a:rPr lang="ko-KR" altLang="en-US" dirty="0"/>
              <a:t>분석된 데이터의 요약 정보와 통계가 </a:t>
            </a:r>
            <a:r>
              <a:rPr lang="en-US" altLang="ko-KR" dirty="0"/>
              <a:t>JSON </a:t>
            </a:r>
            <a:r>
              <a:rPr lang="ko-KR" altLang="en-US" dirty="0"/>
              <a:t>형식으로 저장됩니다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이는 데이터를 다양한 분석 도구나 시각화 도구로 쉽게 가져와 활용할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볼륨 크기 조정부터 데이터 브라우저 까지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다음 발표자가 이어서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6E953-84CF-4B27-81C8-443447A3C81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82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마지막으로 발표하게 된 백재훈입니다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말했듯이 </a:t>
            </a:r>
            <a:r>
              <a:rPr lang="en-US" altLang="ko-KR" dirty="0"/>
              <a:t>Parquet</a:t>
            </a:r>
            <a:r>
              <a:rPr lang="ko-KR" altLang="en-US" dirty="0"/>
              <a:t> 형식으로 변경한 테이블을 대규모 데이터로 쉽게 시각화하고 분석 결과를 공유할 수 있도록 </a:t>
            </a:r>
            <a:r>
              <a:rPr lang="en-US" altLang="ko-KR" dirty="0"/>
              <a:t>Athena</a:t>
            </a:r>
            <a:r>
              <a:rPr lang="ko-KR" altLang="en-US" dirty="0"/>
              <a:t>에서 테이블을 가져와 데이터 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00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화면이 데이터 세트의 </a:t>
            </a:r>
            <a:r>
              <a:rPr lang="en-US" altLang="ko-KR" dirty="0"/>
              <a:t>GUI</a:t>
            </a:r>
            <a:r>
              <a:rPr lang="ko-KR" altLang="en-US" dirty="0"/>
              <a:t>기반의 모습인데 여기서 컬럼을 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삭제가 가능하며 다양한 방식으로 데이터 변환이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46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C3A1D-4CF7-91B7-0661-503B4BF2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29369B-9F05-550B-025B-5A5849CDC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732153-7E94-F2F0-D1D5-93FFBD93F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시각화를 하게 되면 데이터 세트 기반으로 시각적 화면을 구성하여 분석을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2B38D-CA4B-577E-AEA3-B84B163E7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101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B20BD-1727-ECF6-D94C-8ACDD80A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51686E-B191-CCAB-7C01-0CD5BD736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805AF5-3501-9DA3-EF3A-0D64BAE27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종류는 그림과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7EA53-71E1-E82D-2C73-DD2CCE2F8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02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시각화 까지 완료했으면 대시보드를 통해 사용자들에게 공유를 해서 데이터 분석도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화면은 전자상거래 데이터를 활용해 분석한 대시보드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6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AB49D-847D-E6A3-D24D-B78BB4002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E977C-B841-0B40-1EEC-12EA945CF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1128B8-55E7-6171-1D2F-916804202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시각화 까지 완료했으면 대시보드를 통해 사용자들에게 공유를 해서 데이터 분석도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화면은 전자상거래 데이터를 활용해 분석한 대시보드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848FB-FF66-D4F1-EBBB-44690AFD8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8ED22-04E8-0227-DC03-A3C5EC50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7B32DE-3F82-7B16-5777-405A4B811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6EF2AC-77B5-B88D-EAB0-A92F33D11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시각화 까지 완료했으면 대시보드를 통해 사용자들에게 공유를 해서 데이터 분석도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화면은 전자상거래 데이터를 활용해 분석한 대시보드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4ED9F-0E6D-33A3-47A0-1BE5D7B6B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73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프로젝트 자체 평가와 </a:t>
            </a:r>
            <a:r>
              <a:rPr lang="en-US" altLang="ko-KR" dirty="0"/>
              <a:t>Q&amp;A </a:t>
            </a:r>
            <a:r>
              <a:rPr lang="ko-KR" altLang="en-US" dirty="0"/>
              <a:t>시간을 가지도록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591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다음으로는 시나리오 부분인데요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최근 국내 전자상거래 기업들은 해외 시장으로 많이 진출하면서 통계와 같이 꾸준한 성장세를 그리고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또한 시장 규모가 커지면서 각국의 소비자들도 점점 늘어나고 있는데요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그래서 저희는 국내 뿐만이 아니라 해외 시장의 트렌드를 제대로 파악하기 위해서는 분석 플랫폼이 필요하다고 느껴 개발하게 되었습니다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프로젝트를 진행하면서 좋았던 점과 아쉬웠던 점들이 있었는데요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아쉬웠던 점은 예측 분석이나 다양한 기능을 사용하려면 구독을 해야 사용할 수 있는데 그 비용이 커서 사용 못한 게 아쉬웠습니다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좋았던 점은 정기적으로 회의를 한 덕분에 팀원들과 문제없이 프로젝트를 완성할 수 있었으며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다양한 서비스 경험으로 개개인마다 도움이 많이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51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2EE2-8194-6152-10BC-C91C91A29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54D3A6-AE13-23AF-FA06-D71445E8A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B11C63-101E-929D-C274-2FF22965B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 마지막으로 질문 받는 시간 가지겠습니다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D7F54-A4EE-A938-BBFB-495541DED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46771-AEE7-4439-BB50-5AC086EAB51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0151"/>
      </p:ext>
    </p:extLst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없으면 이상으로 빅커머스팀이었습니다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52</a:t>
            </a:fld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개발하기 앞서 저희가 </a:t>
            </a:r>
            <a:r>
              <a:rPr lang="en-US" altLang="ko-KR"/>
              <a:t>AWS</a:t>
            </a:r>
            <a:r>
              <a:rPr lang="ko-KR" altLang="en-US"/>
              <a:t>를 선택한 이유는 크게 </a:t>
            </a:r>
            <a:r>
              <a:rPr lang="en-US" altLang="ko-KR"/>
              <a:t>3</a:t>
            </a:r>
            <a:r>
              <a:rPr lang="ko-KR" altLang="en-US"/>
              <a:t>가지로 나뉩니다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첫번째로 확장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저희는 전자상거래 데이터를 다루기 때문에 트래픽이나 데이터의 양이 변동될 가능성이 높은데 </a:t>
            </a:r>
            <a:r>
              <a:rPr lang="en-US" altLang="ko-KR"/>
              <a:t>AWS</a:t>
            </a:r>
            <a:r>
              <a:rPr lang="ko-KR" altLang="en-US"/>
              <a:t>는 빠르게 확장하거나 축소할 수 있는 유연성을 가집니다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두번째로 보안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기업의 데이터들은 중요한 자산 중 하나이기에 보안이 엄격해야 하는데 </a:t>
            </a:r>
            <a:endParaRPr lang="ko-KR" altLang="en-US"/>
          </a:p>
          <a:p>
            <a:pPr lvl="0">
              <a:defRPr lang="ko-KR" altLang="en-US"/>
            </a:pPr>
            <a:r>
              <a:rPr lang="en-US" altLang="ko-KR"/>
              <a:t>AWS</a:t>
            </a:r>
            <a:r>
              <a:rPr lang="ko-KR" altLang="en-US"/>
              <a:t>는 다양한 국제 인증들을 보유하고 있으며 대표적으로 국내 인증으로는 </a:t>
            </a:r>
            <a:r>
              <a:rPr lang="ko-KR" altLang="en-US" b="1" i="0">
                <a:solidFill>
                  <a:srgbClr val="333333"/>
                </a:solidFill>
                <a:latin typeface="Malgun Gothic"/>
                <a:ea typeface="Malgun Gothic"/>
              </a:rPr>
              <a:t>한국 정보보호 관리체계</a:t>
            </a:r>
            <a:r>
              <a:rPr lang="en-US" altLang="ko-KR" b="1" i="0">
                <a:solidFill>
                  <a:srgbClr val="333333"/>
                </a:solidFill>
                <a:latin typeface="Malgun Gothic"/>
                <a:ea typeface="Malgun Gothic"/>
              </a:rPr>
              <a:t>(K-ISMS)</a:t>
            </a: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가 있습니다</a:t>
            </a: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.</a:t>
            </a:r>
            <a:endParaRPr lang="en-US" altLang="ko-KR" b="0" i="0">
              <a:solidFill>
                <a:srgbClr val="333333"/>
              </a:solidFill>
              <a:latin typeface="Malgun Gothic"/>
              <a:ea typeface="Malgun Gothic"/>
            </a:endParaRPr>
          </a:p>
          <a:p>
            <a:pPr lvl="0">
              <a:defRPr lang="ko-KR" altLang="en-US"/>
            </a:pPr>
            <a:endParaRPr lang="en-US" altLang="ko-KR" b="0" i="0">
              <a:solidFill>
                <a:srgbClr val="333333"/>
              </a:solidFill>
              <a:latin typeface="Malgun Gothic"/>
              <a:ea typeface="Malgun Gothic"/>
            </a:endParaRPr>
          </a:p>
          <a:p>
            <a:pPr lvl="0">
              <a:defRPr lang="ko-KR" altLang="en-US"/>
            </a:pP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세번째로 비용 입니다</a:t>
            </a: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.</a:t>
            </a:r>
            <a:endParaRPr lang="en-US" altLang="ko-KR" b="0" i="0">
              <a:solidFill>
                <a:srgbClr val="333333"/>
              </a:solidFill>
              <a:latin typeface="Malgun Gothic"/>
              <a:ea typeface="Malgun Gothic"/>
            </a:endParaRPr>
          </a:p>
          <a:p>
            <a:pPr lvl="0">
              <a:defRPr lang="ko-KR" altLang="en-US"/>
            </a:pP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AWS</a:t>
            </a: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는 대규모의 인프라를 구축할 필요 없이 실제 사용한 서비스 비용만 지불함으로써 초기 투자 비용을 크게 줄여줍니다</a:t>
            </a: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.</a:t>
            </a: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 </a:t>
            </a:r>
            <a:endParaRPr lang="ko-KR" altLang="en-US" b="0" i="0">
              <a:solidFill>
                <a:srgbClr val="333333"/>
              </a:solidFill>
              <a:latin typeface="Malgun Gothic"/>
              <a:ea typeface="Malgun Gothic"/>
            </a:endParaRPr>
          </a:p>
          <a:p>
            <a:pPr lvl="0">
              <a:defRPr lang="ko-KR" altLang="en-US"/>
            </a:pPr>
            <a:endParaRPr lang="en-US" altLang="ko-KR" b="0" i="0">
              <a:solidFill>
                <a:srgbClr val="333333"/>
              </a:solidFill>
              <a:latin typeface="Malgun Gothic"/>
              <a:ea typeface="Malgun Gothic"/>
            </a:endParaRPr>
          </a:p>
          <a:p>
            <a:pPr lvl="0">
              <a:defRPr lang="ko-KR" altLang="en-US"/>
            </a:pP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이러한 이유들로 </a:t>
            </a: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AWS</a:t>
            </a:r>
            <a:r>
              <a:rPr lang="ko-KR" altLang="en-US" b="0" i="0">
                <a:solidFill>
                  <a:srgbClr val="333333"/>
                </a:solidFill>
                <a:latin typeface="Malgun Gothic"/>
                <a:ea typeface="Malgun Gothic"/>
              </a:rPr>
              <a:t>를 선택하였습니다</a:t>
            </a:r>
            <a:r>
              <a:rPr lang="en-US" altLang="ko-KR" b="0" i="0">
                <a:solidFill>
                  <a:srgbClr val="333333"/>
                </a:solidFill>
                <a:latin typeface="Malgun Gothic"/>
                <a:ea typeface="Malgun Gothic"/>
              </a:rPr>
              <a:t>.</a:t>
            </a:r>
            <a:endParaRPr lang="en-US" altLang="ko-KR" b="0" i="0">
              <a:solidFill>
                <a:srgbClr val="333333"/>
              </a:solidFill>
              <a:latin typeface="Malgun Gothic"/>
              <a:ea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다음으로 이어서 설계 부분 입니다</a:t>
            </a:r>
            <a:r>
              <a:rPr lang="en-US" altLang="ko-KR"/>
              <a:t>. </a:t>
            </a:r>
            <a:r>
              <a:rPr lang="ko-KR" altLang="en-US"/>
              <a:t>설계 부분에서는 아키텍처와 저희가 사용하게 될 </a:t>
            </a:r>
            <a:r>
              <a:rPr lang="en-US" altLang="ko-KR"/>
              <a:t>AWS </a:t>
            </a:r>
            <a:r>
              <a:rPr lang="ko-KR" altLang="en-US"/>
              <a:t>서비스 부분을 설명하도록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</a:t>
            </a:r>
            <a:r>
              <a:rPr lang="en-US" altLang="ko-KR"/>
              <a:t> </a:t>
            </a:r>
            <a:r>
              <a:rPr lang="ko-KR" altLang="en-US"/>
              <a:t>아키텍처 화면에서 왼쪽부터 보면 </a:t>
            </a:r>
            <a:r>
              <a:rPr lang="en-US" altLang="ko-KR"/>
              <a:t>Cloud9 </a:t>
            </a:r>
            <a:r>
              <a:rPr lang="ko-KR" altLang="en-US"/>
              <a:t>개발환경에서 분석에 사용할 데이터를 </a:t>
            </a:r>
            <a:r>
              <a:rPr lang="en-US" altLang="ko-KR"/>
              <a:t>S3</a:t>
            </a:r>
            <a:r>
              <a:rPr lang="ko-KR" altLang="en-US"/>
              <a:t>에서 가져오고 </a:t>
            </a:r>
            <a:r>
              <a:rPr lang="en-US" altLang="ko-KR"/>
              <a:t>kinesis data stream</a:t>
            </a:r>
            <a:r>
              <a:rPr lang="ko-KR" altLang="en-US"/>
              <a:t>으로 전송합니다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이제 전송한 데이터를 총 </a:t>
            </a:r>
            <a:r>
              <a:rPr lang="en-US" altLang="ko-KR"/>
              <a:t>3</a:t>
            </a:r>
            <a:r>
              <a:rPr lang="ko-KR" altLang="en-US"/>
              <a:t>가지 방법으로 구현했습니다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첫번째로 </a:t>
            </a:r>
            <a:r>
              <a:rPr lang="en-US" altLang="ko-KR"/>
              <a:t>Lambda</a:t>
            </a:r>
            <a:r>
              <a:rPr lang="ko-KR" altLang="en-US"/>
              <a:t> 함수를 활용해 모니터링과 </a:t>
            </a:r>
            <a:r>
              <a:rPr lang="en-US" altLang="ko-KR"/>
              <a:t>DDoS </a:t>
            </a:r>
            <a:r>
              <a:rPr lang="ko-KR" altLang="en-US"/>
              <a:t>공격 알림 기능을 구현했습니다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두번째로는 </a:t>
            </a:r>
            <a:r>
              <a:rPr lang="en-US" altLang="ko-KR"/>
              <a:t>Firehose</a:t>
            </a:r>
            <a:r>
              <a:rPr lang="ko-KR" altLang="en-US"/>
              <a:t>를 활용해 전송한 데이터를 영구적으로 </a:t>
            </a:r>
            <a:r>
              <a:rPr lang="en-US" altLang="ko-KR"/>
              <a:t>S3</a:t>
            </a:r>
            <a:r>
              <a:rPr lang="ko-KR" altLang="en-US"/>
              <a:t>에 저장해 분석에 활용했습니다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마지막으로 </a:t>
            </a:r>
            <a:r>
              <a:rPr lang="en-US" altLang="ko-KR"/>
              <a:t>Glue</a:t>
            </a:r>
            <a:r>
              <a:rPr lang="ko-KR" altLang="en-US"/>
              <a:t>의 </a:t>
            </a:r>
            <a:r>
              <a:rPr lang="en-US" altLang="ko-KR"/>
              <a:t>Visual ETL</a:t>
            </a:r>
            <a:r>
              <a:rPr lang="ko-KR" altLang="en-US"/>
              <a:t>을 사용해 데이터의 파일 형식을 변경하고 </a:t>
            </a:r>
            <a:r>
              <a:rPr lang="en-US" altLang="ko-KR"/>
              <a:t>QuickSight</a:t>
            </a:r>
            <a:r>
              <a:rPr lang="ko-KR" altLang="en-US"/>
              <a:t>에서 분석해 시각화 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8C46771-AEE7-4439-BB50-5AC086EAB515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다음으로는 저희가 사용하는 </a:t>
            </a:r>
            <a:r>
              <a:rPr lang="en-US" altLang="ko-KR"/>
              <a:t>AWS </a:t>
            </a:r>
            <a:r>
              <a:rPr lang="ko-KR" altLang="en-US"/>
              <a:t>서비스입니다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Cloud9, S3, Kinesis, Apache Flink, Firehose, Glue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microsoft.com/office/2007/relationships/hdphoto" Target="../embeddings/oleObject1.xml"  /><Relationship Id="rId6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5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6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67.png"  /><Relationship Id="rId4" Type="http://schemas.openxmlformats.org/officeDocument/2006/relationships/image" Target="../media/image7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7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7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7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7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7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7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7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7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7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8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1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8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82.png"  /><Relationship Id="rId4" Type="http://schemas.openxmlformats.org/officeDocument/2006/relationships/image" Target="../media/image83.sv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82.png"  /><Relationship Id="rId4" Type="http://schemas.openxmlformats.org/officeDocument/2006/relationships/image" Target="../media/image83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1400" y="8123537"/>
            <a:ext cx="6247279" cy="1048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팀명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 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        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빅커머스</a:t>
            </a:r>
            <a:endParaRPr lang="en-US" altLang="ko-KR" sz="3000" b="1" dirty="0">
              <a:solidFill>
                <a:srgbClr val="FFFFFF"/>
              </a:solidFill>
              <a:latin typeface="Tlab 돋움 레귤러"/>
              <a:ea typeface="Tlab 돋움 레귤러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팀원          김영재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,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 백재훈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전주일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/>
                <a:ea typeface="Tlab 돋움 레귤러"/>
              </a:rPr>
              <a:t> </a:t>
            </a:r>
            <a:endParaRPr lang="en-US" sz="3000" b="1" dirty="0">
              <a:solidFill>
                <a:srgbClr val="FFFFFF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247775"/>
            <a:ext cx="1585912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9258300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23950" y="2011091"/>
            <a:ext cx="8020050" cy="7247209"/>
          </a:xfrm>
          <a:custGeom>
            <a:avLst/>
            <a:gdLst/>
            <a:ahLst/>
            <a:cxnLst/>
            <a:rect l="l" t="t" r="r" b="b"/>
            <a:pathLst>
              <a:path w="8020050" h="7247209">
                <a:moveTo>
                  <a:pt x="0" y="0"/>
                </a:moveTo>
                <a:lnTo>
                  <a:pt x="8020050" y="0"/>
                </a:lnTo>
                <a:lnTo>
                  <a:pt x="8020050" y="7247209"/>
                </a:lnTo>
                <a:lnTo>
                  <a:pt x="0" y="7247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72800" y="2125363"/>
            <a:ext cx="5915025" cy="2883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99"/>
              </a:lnSpc>
            </a:pPr>
            <a:r>
              <a:rPr lang="ko-KR" altLang="en-US" sz="8000" dirty="0">
                <a:solidFill>
                  <a:srgbClr val="FFFFFF"/>
                </a:solidFill>
                <a:ea typeface="Tlab 돋움 미디움"/>
              </a:rPr>
              <a:t>전자상거래용 분석 플랫폼</a:t>
            </a:r>
            <a:endParaRPr lang="en-US" sz="8000" dirty="0">
              <a:solidFill>
                <a:srgbClr val="FFFFFF"/>
              </a:solidFill>
              <a:ea typeface="Tlab 돋움 미디움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72800" y="5143500"/>
            <a:ext cx="5392271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ea typeface="Tlab 돋움 레귤러"/>
              </a:rPr>
              <a:t>Analytics platform for e-commerce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43"/>
          <p:cNvGrpSpPr/>
          <p:nvPr/>
        </p:nvGrpSpPr>
        <p:grpSpPr>
          <a:xfrm>
            <a:off x="0" y="1"/>
            <a:ext cx="571761" cy="10286987"/>
            <a:chOff x="197224" y="143431"/>
            <a:chExt cx="368833" cy="6571129"/>
          </a:xfrm>
        </p:grpSpPr>
        <p:sp>
          <p:nvSpPr>
            <p:cNvPr id="117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12"/>
          <p:cNvSpPr txBox="1"/>
          <p:nvPr/>
        </p:nvSpPr>
        <p:spPr>
          <a:xfrm>
            <a:off x="1003805" y="311894"/>
            <a:ext cx="9157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2-2 AWS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서비스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grpSp>
        <p:nvGrpSpPr>
          <p:cNvPr id="55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56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7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8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9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0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7" name="Graphic 17" descr="Amazon CloudWatch service icon.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70888" y="4628506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9"/>
          <p:cNvSpPr txBox="1">
            <a:spLocks noChangeArrowheads="1"/>
          </p:cNvSpPr>
          <p:nvPr/>
        </p:nvSpPr>
        <p:spPr>
          <a:xfrm>
            <a:off x="2813884" y="4561354"/>
            <a:ext cx="479774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CloudWatch</a:t>
            </a:r>
            <a:endParaRPr lang="en-US" altLang="en-US" sz="2400">
              <a:latin typeface="Arial"/>
              <a:ea typeface="Amazon Ember"/>
              <a:cs typeface="Arial"/>
            </a:endParaRPr>
          </a:p>
        </p:txBody>
      </p:sp>
      <p:sp>
        <p:nvSpPr>
          <p:cNvPr id="89" name="TextBox 9"/>
          <p:cNvSpPr txBox="1">
            <a:spLocks noChangeArrowheads="1"/>
          </p:cNvSpPr>
          <p:nvPr/>
        </p:nvSpPr>
        <p:spPr>
          <a:xfrm>
            <a:off x="2813885" y="5027127"/>
            <a:ext cx="5553839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>
                <a:latin typeface="Arial"/>
                <a:ea typeface="Amazon Ember"/>
                <a:cs typeface="Arial"/>
              </a:rPr>
              <a:t>AWS </a:t>
            </a:r>
            <a:r>
              <a:rPr lang="ko-KR" altLang="en-US" sz="2100">
                <a:latin typeface="Arial"/>
                <a:ea typeface="Amazon Ember"/>
                <a:cs typeface="Arial"/>
              </a:rPr>
              <a:t>클라우드 리소스와 </a:t>
            </a:r>
            <a:r>
              <a:rPr lang="en-US" altLang="ko-KR" sz="2100">
                <a:latin typeface="Arial"/>
                <a:ea typeface="Amazon Ember"/>
                <a:cs typeface="Arial"/>
              </a:rPr>
              <a:t>AWS</a:t>
            </a:r>
            <a:r>
              <a:rPr lang="ko-KR" altLang="en-US" sz="2100">
                <a:latin typeface="Arial"/>
                <a:ea typeface="Amazon Ember"/>
                <a:cs typeface="Arial"/>
              </a:rPr>
              <a:t>에서 실행되는 애플리케이션을 위한 모니터링 서비스</a:t>
            </a:r>
          </a:p>
        </p:txBody>
      </p:sp>
      <p:pic>
        <p:nvPicPr>
          <p:cNvPr id="90" name="Graphic 23" descr="Amazon DynamoDB service icon.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70888" y="686438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"/>
          <p:cNvSpPr txBox="1">
            <a:spLocks noChangeArrowheads="1"/>
          </p:cNvSpPr>
          <p:nvPr/>
        </p:nvSpPr>
        <p:spPr>
          <a:xfrm>
            <a:off x="2813887" y="6847524"/>
            <a:ext cx="479774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400" b="1">
                <a:latin typeface="Arial"/>
                <a:ea typeface="Amazon Ember"/>
                <a:cs typeface="Arial"/>
              </a:rPr>
              <a:t>DynamoDB</a:t>
            </a: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>
          <a:xfrm>
            <a:off x="2813885" y="7295012"/>
            <a:ext cx="5553842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완전 관리형 NoSQL 데이터베이스 서비스로 다양한 애플리케이션의 데이터 관리를 지원</a:t>
            </a:r>
          </a:p>
        </p:txBody>
      </p:sp>
      <p:pic>
        <p:nvPicPr>
          <p:cNvPr id="93" name="Graphic 24" descr="Amazon Simple Notification Service (Amazon SNS) service icon.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880631" y="2306329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TextBox 9"/>
          <p:cNvSpPr txBox="1">
            <a:spLocks noChangeArrowheads="1"/>
          </p:cNvSpPr>
          <p:nvPr/>
        </p:nvSpPr>
        <p:spPr>
          <a:xfrm>
            <a:off x="10023616" y="2090302"/>
            <a:ext cx="587788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Simple Notification Service (SNS)</a:t>
            </a: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>
          <a:xfrm>
            <a:off x="10023630" y="2541216"/>
            <a:ext cx="6130769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다양한 애플리케이션 간에 메시지를 </a:t>
            </a:r>
          </a:p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교환하고, 특정 주제에 구독한 </a:t>
            </a:r>
            <a:r>
              <a:rPr lang="ko-KR" altLang="en-US" sz="2100" dirty="0" err="1">
                <a:latin typeface="Arial"/>
                <a:ea typeface="Amazon Ember"/>
                <a:cs typeface="Arial"/>
              </a:rPr>
              <a:t>엔드포인트에</a:t>
            </a:r>
            <a:r>
              <a:rPr lang="ko-KR" altLang="en-US" sz="2100" dirty="0">
                <a:latin typeface="Arial"/>
                <a:ea typeface="Amazon Ember"/>
                <a:cs typeface="Arial"/>
              </a:rPr>
              <a:t> 알림을 실시간으로 전달하는 서비스</a:t>
            </a:r>
          </a:p>
        </p:txBody>
      </p:sp>
      <p:pic>
        <p:nvPicPr>
          <p:cNvPr id="97" name="Graphic 40" descr="Amazon QuickSight service icon.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880631" y="4622791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"/>
          <p:cNvSpPr txBox="1">
            <a:spLocks noChangeArrowheads="1"/>
          </p:cNvSpPr>
          <p:nvPr/>
        </p:nvSpPr>
        <p:spPr>
          <a:xfrm>
            <a:off x="10023631" y="4408193"/>
            <a:ext cx="479774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400" b="1" dirty="0">
                <a:latin typeface="Arial"/>
                <a:ea typeface="Amazon Ember"/>
                <a:cs typeface="Arial"/>
              </a:rPr>
              <a:t>Amazon QuickSight</a:t>
            </a:r>
          </a:p>
        </p:txBody>
      </p:sp>
      <p:sp>
        <p:nvSpPr>
          <p:cNvPr id="100" name="TextBox 9"/>
          <p:cNvSpPr txBox="1">
            <a:spLocks noChangeArrowheads="1"/>
          </p:cNvSpPr>
          <p:nvPr/>
        </p:nvSpPr>
        <p:spPr>
          <a:xfrm>
            <a:off x="10023623" y="4859678"/>
            <a:ext cx="6460230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AWS에서 제공하는 비즈니스 인텔리전스(BI) 및 시각화 서비스로 데이터를 효과적으로 시각화하고 분석</a:t>
            </a:r>
          </a:p>
        </p:txBody>
      </p:sp>
      <p:pic>
        <p:nvPicPr>
          <p:cNvPr id="108" name="Graphic 10" descr="AWS Lambda service icon.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628217" y="2306329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9"/>
          <p:cNvSpPr txBox="1">
            <a:spLocks noChangeArrowheads="1"/>
          </p:cNvSpPr>
          <p:nvPr/>
        </p:nvSpPr>
        <p:spPr>
          <a:xfrm>
            <a:off x="2800441" y="2339058"/>
            <a:ext cx="479774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400" b="1">
                <a:latin typeface="Arial"/>
                <a:ea typeface="Amazon Ember"/>
                <a:cs typeface="Arial"/>
              </a:rPr>
              <a:t>AWS Lambda</a:t>
            </a:r>
          </a:p>
        </p:txBody>
      </p:sp>
      <p:sp>
        <p:nvSpPr>
          <p:cNvPr id="110" name="TextBox 9"/>
          <p:cNvSpPr txBox="1">
            <a:spLocks noChangeArrowheads="1"/>
          </p:cNvSpPr>
          <p:nvPr/>
        </p:nvSpPr>
        <p:spPr>
          <a:xfrm>
            <a:off x="2800441" y="2786542"/>
            <a:ext cx="5508690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서버를 프로비저닝하거나 관리하지 않고 </a:t>
            </a:r>
          </a:p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코드를 실행하는 서버리스 컴퓨팅 서비스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336CA-F23F-BE7E-D2E1-FFBAD232597C}"/>
              </a:ext>
            </a:extLst>
          </p:cNvPr>
          <p:cNvSpPr txBox="1"/>
          <p:nvPr/>
        </p:nvSpPr>
        <p:spPr>
          <a:xfrm>
            <a:off x="1295400" y="1638300"/>
            <a:ext cx="6019800" cy="16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en-US" altLang="ko-KR" sz="130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03</a:t>
            </a: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738E5-AAC3-B2E0-AD8C-D26CA481FAB6}"/>
              </a:ext>
            </a:extLst>
          </p:cNvPr>
          <p:cNvSpPr txBox="1"/>
          <p:nvPr/>
        </p:nvSpPr>
        <p:spPr>
          <a:xfrm>
            <a:off x="1295400" y="3524105"/>
            <a:ext cx="6019800" cy="146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개발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714E2-2B9B-A573-2F20-F40881C5A127}"/>
              </a:ext>
            </a:extLst>
          </p:cNvPr>
          <p:cNvSpPr txBox="1"/>
          <p:nvPr/>
        </p:nvSpPr>
        <p:spPr>
          <a:xfrm>
            <a:off x="1295400" y="5299803"/>
            <a:ext cx="5257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3-1. </a:t>
            </a:r>
            <a:r>
              <a:rPr lang="ko-KR" altLang="en-US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환경 구성</a:t>
            </a: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     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3-2. </a:t>
            </a:r>
            <a:r>
              <a:rPr lang="ko-KR" altLang="en-US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시스템 모니터링</a:t>
            </a: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/>
            </a:r>
            <a:b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</a:b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3-3. </a:t>
            </a:r>
            <a:r>
              <a:rPr lang="ko-KR" altLang="en-US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최적화</a:t>
            </a:r>
            <a:endParaRPr lang="en-US" altLang="ko-KR" sz="32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rgbClr val="FFFFFF"/>
              </a:solidFill>
              <a:latin typeface="Tlab 돋움 미디움"/>
              <a:ea typeface="Tlab 돋움 미디움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3-4. </a:t>
            </a:r>
            <a:r>
              <a:rPr lang="ko-KR" altLang="en-US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결과</a:t>
            </a:r>
            <a:endParaRPr lang="en-US" altLang="ko-KR" sz="32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B0ADEFB-294E-88E8-0A40-E105E54A4B32}"/>
              </a:ext>
            </a:extLst>
          </p:cNvPr>
          <p:cNvSpPr/>
          <p:nvPr/>
        </p:nvSpPr>
        <p:spPr>
          <a:xfrm>
            <a:off x="7620000" y="4253945"/>
            <a:ext cx="9916697" cy="4922288"/>
          </a:xfrm>
          <a:custGeom>
            <a:avLst/>
            <a:gdLst/>
            <a:ahLst/>
            <a:cxnLst/>
            <a:rect l="l" t="t" r="r" b="b"/>
            <a:pathLst>
              <a:path w="9916697" h="4922288">
                <a:moveTo>
                  <a:pt x="0" y="0"/>
                </a:moveTo>
                <a:lnTo>
                  <a:pt x="9916697" y="0"/>
                </a:lnTo>
                <a:lnTo>
                  <a:pt x="9916697" y="4922288"/>
                </a:lnTo>
                <a:lnTo>
                  <a:pt x="0" y="492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BD4DB64E-ED5A-231C-3106-9590E8D15421}"/>
              </a:ext>
            </a:extLst>
          </p:cNvPr>
          <p:cNvSpPr/>
          <p:nvPr/>
        </p:nvSpPr>
        <p:spPr>
          <a:xfrm>
            <a:off x="1209676" y="931513"/>
            <a:ext cx="15944849" cy="2098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0A82033-8F42-47D7-58D8-D7D643C60CA7}"/>
              </a:ext>
            </a:extLst>
          </p:cNvPr>
          <p:cNvSpPr/>
          <p:nvPr/>
        </p:nvSpPr>
        <p:spPr>
          <a:xfrm>
            <a:off x="1295400" y="9176233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0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Cloud9 IDE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B499924-4ECA-038A-2322-4D1D87A8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64" y="1270282"/>
            <a:ext cx="16018491" cy="7645189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grpSp>
        <p:nvGrpSpPr>
          <p:cNvPr id="4" name="그룹 30">
            <a:extLst>
              <a:ext uri="{FF2B5EF4-FFF2-40B4-BE49-F238E27FC236}">
                <a16:creationId xmlns:a16="http://schemas.microsoft.com/office/drawing/2014/main" id="{0BEF20FE-4795-FCBF-6231-FB1874C880B7}"/>
              </a:ext>
            </a:extLst>
          </p:cNvPr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5" name="타원 24">
              <a:extLst>
                <a:ext uri="{FF2B5EF4-FFF2-40B4-BE49-F238E27FC236}">
                  <a16:creationId xmlns:a16="http://schemas.microsoft.com/office/drawing/2014/main" id="{DA4ADE2E-D0F6-5C7B-A205-41BEDBD52F1D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" name="타원 26">
              <a:extLst>
                <a:ext uri="{FF2B5EF4-FFF2-40B4-BE49-F238E27FC236}">
                  <a16:creationId xmlns:a16="http://schemas.microsoft.com/office/drawing/2014/main" id="{44A28E9F-C29D-FDEA-E795-44F93646228F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타원 27">
              <a:extLst>
                <a:ext uri="{FF2B5EF4-FFF2-40B4-BE49-F238E27FC236}">
                  <a16:creationId xmlns:a16="http://schemas.microsoft.com/office/drawing/2014/main" id="{3A690805-D542-4027-8FEB-05A5D3624520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" name="타원 28">
              <a:extLst>
                <a:ext uri="{FF2B5EF4-FFF2-40B4-BE49-F238E27FC236}">
                  <a16:creationId xmlns:a16="http://schemas.microsoft.com/office/drawing/2014/main" id="{5EA91F66-FCBB-D205-6A18-6DDB9538094C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" name="타원 29">
              <a:extLst>
                <a:ext uri="{FF2B5EF4-FFF2-40B4-BE49-F238E27FC236}">
                  <a16:creationId xmlns:a16="http://schemas.microsoft.com/office/drawing/2014/main" id="{F55832A4-A904-BEB9-DF8F-2466B8CA1AE8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A90ED2-EFE3-EC50-969D-CDEEE3D7107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Cloud9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Kinesis Data Stream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구성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F69E45-4628-9D17-5B9A-0E5350BF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0" y="1570843"/>
            <a:ext cx="11830050" cy="6924675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D2F893-ADAC-4D6F-0417-7A72414F18C8}"/>
              </a:ext>
            </a:extLst>
          </p:cNvPr>
          <p:cNvSpPr/>
          <p:nvPr/>
        </p:nvSpPr>
        <p:spPr>
          <a:xfrm>
            <a:off x="3429000" y="5143500"/>
            <a:ext cx="11430000" cy="3347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47140-FD18-A644-66F9-BCC22ABB94FB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Kinesis Data Stream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17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S3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안에 데이터를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Kinesis Stream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전송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A13148-CA56-44AE-E9A4-46FEF09B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82369"/>
            <a:ext cx="8759571" cy="7811522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126BAF-F59D-B8F5-A226-B1B6A37BE64E}"/>
              </a:ext>
            </a:extLst>
          </p:cNvPr>
          <p:cNvCxnSpPr>
            <a:cxnSpLocks/>
          </p:cNvCxnSpPr>
          <p:nvPr/>
        </p:nvCxnSpPr>
        <p:spPr>
          <a:xfrm flipH="1">
            <a:off x="3826063" y="1930742"/>
            <a:ext cx="93472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50DB24-C957-7CC6-E6F8-1FCE0DD82043}"/>
              </a:ext>
            </a:extLst>
          </p:cNvPr>
          <p:cNvSpPr txBox="1"/>
          <p:nvPr/>
        </p:nvSpPr>
        <p:spPr>
          <a:xfrm>
            <a:off x="4781111" y="174552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SDK, </a:t>
            </a:r>
            <a:r>
              <a:rPr lang="ko-KR" altLang="en-US" b="1" dirty="0">
                <a:solidFill>
                  <a:srgbClr val="FF0000"/>
                </a:solidFill>
              </a:rPr>
              <a:t>모듈 가져오기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1818500-5E2A-70E2-C42F-52E8E5D9C006}"/>
              </a:ext>
            </a:extLst>
          </p:cNvPr>
          <p:cNvCxnSpPr>
            <a:cxnSpLocks/>
          </p:cNvCxnSpPr>
          <p:nvPr/>
        </p:nvCxnSpPr>
        <p:spPr>
          <a:xfrm flipH="1">
            <a:off x="9332786" y="5277668"/>
            <a:ext cx="13241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8493E6-BCF3-EDD3-F669-8464A9971B6A}"/>
              </a:ext>
            </a:extLst>
          </p:cNvPr>
          <p:cNvSpPr txBox="1"/>
          <p:nvPr/>
        </p:nvSpPr>
        <p:spPr>
          <a:xfrm>
            <a:off x="10656925" y="5012423"/>
            <a:ext cx="290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JSON </a:t>
            </a:r>
            <a:r>
              <a:rPr lang="ko-KR" altLang="en-US" b="1" dirty="0">
                <a:solidFill>
                  <a:srgbClr val="FF0000"/>
                </a:solidFill>
              </a:rPr>
              <a:t>형식으로 변환 하면서 </a:t>
            </a:r>
            <a:r>
              <a:rPr lang="en-US" altLang="ko-KR" b="1" dirty="0">
                <a:solidFill>
                  <a:srgbClr val="FF0000"/>
                </a:solidFill>
              </a:rPr>
              <a:t>Kinesis Data Stream</a:t>
            </a:r>
            <a:r>
              <a:rPr lang="ko-KR" altLang="en-US" b="1" dirty="0">
                <a:solidFill>
                  <a:srgbClr val="FF0000"/>
                </a:solidFill>
              </a:rPr>
              <a:t>에 전송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9E7FA29-E1B5-0878-040B-E72CFDC95BBB}"/>
              </a:ext>
            </a:extLst>
          </p:cNvPr>
          <p:cNvSpPr/>
          <p:nvPr/>
        </p:nvSpPr>
        <p:spPr>
          <a:xfrm>
            <a:off x="1542457" y="3639130"/>
            <a:ext cx="7790329" cy="40501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A3DE83-5380-E9F7-83D2-D83194E84C57}"/>
              </a:ext>
            </a:extLst>
          </p:cNvPr>
          <p:cNvSpPr/>
          <p:nvPr/>
        </p:nvSpPr>
        <p:spPr>
          <a:xfrm>
            <a:off x="1510457" y="1568337"/>
            <a:ext cx="2295282" cy="8291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D5137D3-0891-D432-2A49-EACEE79E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643" y="1163345"/>
            <a:ext cx="7991475" cy="355282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B57051-AF8A-CB1B-360F-004D6EFF91DE}"/>
              </a:ext>
            </a:extLst>
          </p:cNvPr>
          <p:cNvSpPr/>
          <p:nvPr/>
        </p:nvSpPr>
        <p:spPr>
          <a:xfrm>
            <a:off x="9911538" y="1193179"/>
            <a:ext cx="3209498" cy="1833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499E54F-3706-64DE-B45B-BABEAB3F0DFB}"/>
              </a:ext>
            </a:extLst>
          </p:cNvPr>
          <p:cNvCxnSpPr>
            <a:cxnSpLocks/>
          </p:cNvCxnSpPr>
          <p:nvPr/>
        </p:nvCxnSpPr>
        <p:spPr>
          <a:xfrm flipH="1">
            <a:off x="13121036" y="1336891"/>
            <a:ext cx="762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5175740-8521-3BE4-FBE1-C81C294A4A2E}"/>
              </a:ext>
            </a:extLst>
          </p:cNvPr>
          <p:cNvSpPr txBox="1"/>
          <p:nvPr/>
        </p:nvSpPr>
        <p:spPr>
          <a:xfrm>
            <a:off x="13920722" y="1181027"/>
            <a:ext cx="11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SDK </a:t>
            </a:r>
            <a:r>
              <a:rPr lang="ko-KR" altLang="en-US" b="1" dirty="0">
                <a:solidFill>
                  <a:srgbClr val="FF0000"/>
                </a:solidFill>
              </a:rPr>
              <a:t>설치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9AC6D42-C25A-8677-6B04-7DF340D52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834" y="6043388"/>
            <a:ext cx="7964580" cy="227347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644AE-0DF6-5509-0A7C-311BCE40C726}"/>
              </a:ext>
            </a:extLst>
          </p:cNvPr>
          <p:cNvSpPr/>
          <p:nvPr/>
        </p:nvSpPr>
        <p:spPr>
          <a:xfrm>
            <a:off x="9884642" y="6032720"/>
            <a:ext cx="3998393" cy="22734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147B3CE-A5DA-D80A-CA8C-FC1A2B8C3E13}"/>
              </a:ext>
            </a:extLst>
          </p:cNvPr>
          <p:cNvCxnSpPr>
            <a:cxnSpLocks/>
          </p:cNvCxnSpPr>
          <p:nvPr/>
        </p:nvCxnSpPr>
        <p:spPr>
          <a:xfrm flipH="1">
            <a:off x="13883035" y="7155864"/>
            <a:ext cx="121920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2803B45-EF69-8FF1-3B41-91D8600FF91A}"/>
              </a:ext>
            </a:extLst>
          </p:cNvPr>
          <p:cNvSpPr txBox="1"/>
          <p:nvPr/>
        </p:nvSpPr>
        <p:spPr>
          <a:xfrm>
            <a:off x="15102236" y="698478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실행 시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E03A-78F7-4BED-21EE-A474AF29D254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Cloud9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9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3" grpId="0" animBg="1"/>
      <p:bldP spid="45" grpId="0" animBg="1"/>
      <p:bldP spid="49" grpId="0" animBg="1"/>
      <p:bldP spid="52" grpId="0"/>
      <p:bldP spid="55" grpId="0" animBg="1"/>
      <p:bldP spid="58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90" y="9208989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42" y="9337597"/>
            <a:ext cx="730135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AWS Glue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에서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DB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 후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S3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에서 데이터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가져오기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B8C34-DD75-2DA0-C31B-1B1BDCE5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9" y="1638300"/>
            <a:ext cx="15065142" cy="6571963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FD860-3D20-3E73-D427-6C59ED330D6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AWS Glue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2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Studio notebook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4C69B-38A3-DA93-6A08-E9F3392B5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91" y="1790700"/>
            <a:ext cx="15957618" cy="6400800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BD645-E064-A257-3DBC-E6D89C28A32C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Studio Notebook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6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Apache </a:t>
            </a:r>
            <a:r>
              <a:rPr lang="en-US" altLang="ko-KR" sz="2800" b="1" spc="-145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Flink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배포하기 위한 단계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CF8F2-16E6-45AB-F359-395AD4FD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34" y="1973442"/>
            <a:ext cx="12950522" cy="6248400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69AEB-9F53-CAA8-44FA-E6B3D19F76CE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Apache Zeppelin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83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389A8-58A0-23D4-38A2-D855E22FE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56B1076-0BB8-A30D-7565-7512273D43B3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327E8134-8BE4-93C0-1794-1F40419333BC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03783A8-BBCE-9019-9D45-8467EB829A69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6AD50FD-8138-D611-FF7D-1F6CE26C8227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5459F6-0F5D-2A47-3313-C2D2B1376D5E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02749DD-C1FF-BBB7-EF3F-13980A4D96A5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F764AD-53A2-13F7-0A45-6268CF2CAF6B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3D57A23-BF40-0CB6-C154-80B8F3DE9B74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22C7D33-3BAF-CF97-C032-9CAF45D45C58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CF73C7F0-EDE7-B314-56B8-0BEC6D1403AD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6DDB445-0261-5E6D-8F0A-837BD9EC1D6F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Apache </a:t>
            </a:r>
            <a:r>
              <a:rPr lang="en-US" altLang="ko-KR" sz="2800" b="1" spc="-145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Flink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배포하기 위한 단계</a:t>
            </a:r>
            <a:endParaRPr sz="2800" b="1" dirty="0">
              <a:latin typeface="Malgun Gothic"/>
              <a:cs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CB6F3-D196-5346-2617-01B2208C420D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Apache Zeppelin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2A6AC-8865-B20C-2299-620EFA64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090774"/>
            <a:ext cx="6172200" cy="7698041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C87E41-85E8-CDB8-BB1D-E779F0CF0C59}"/>
              </a:ext>
            </a:extLst>
          </p:cNvPr>
          <p:cNvSpPr/>
          <p:nvPr/>
        </p:nvSpPr>
        <p:spPr>
          <a:xfrm>
            <a:off x="5410200" y="1459538"/>
            <a:ext cx="5431625" cy="3934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05C2F-90FE-2776-8812-D11F79765794}"/>
              </a:ext>
            </a:extLst>
          </p:cNvPr>
          <p:cNvCxnSpPr>
            <a:cxnSpLocks/>
          </p:cNvCxnSpPr>
          <p:nvPr/>
        </p:nvCxnSpPr>
        <p:spPr>
          <a:xfrm>
            <a:off x="10841825" y="3184070"/>
            <a:ext cx="1586352" cy="0"/>
          </a:xfrm>
          <a:prstGeom prst="line">
            <a:avLst/>
          </a:prstGeom>
          <a:ln>
            <a:solidFill>
              <a:srgbClr val="D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4F3F7E-1F4E-E74D-11FE-3E27E8B93AB4}"/>
              </a:ext>
            </a:extLst>
          </p:cNvPr>
          <p:cNvSpPr txBox="1"/>
          <p:nvPr/>
        </p:nvSpPr>
        <p:spPr>
          <a:xfrm>
            <a:off x="12428177" y="2860904"/>
            <a:ext cx="251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bigcom_stream_table_1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테이블 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A0F23-AC6E-B089-B18D-8FE4FE8E97E6}"/>
              </a:ext>
            </a:extLst>
          </p:cNvPr>
          <p:cNvSpPr/>
          <p:nvPr/>
        </p:nvSpPr>
        <p:spPr>
          <a:xfrm>
            <a:off x="5410200" y="5495471"/>
            <a:ext cx="4898225" cy="2162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61E973-C522-8292-014E-B835084AF33A}"/>
              </a:ext>
            </a:extLst>
          </p:cNvPr>
          <p:cNvCxnSpPr>
            <a:cxnSpLocks/>
          </p:cNvCxnSpPr>
          <p:nvPr/>
        </p:nvCxnSpPr>
        <p:spPr>
          <a:xfrm>
            <a:off x="10308425" y="6667500"/>
            <a:ext cx="2103008" cy="0"/>
          </a:xfrm>
          <a:prstGeom prst="line">
            <a:avLst/>
          </a:prstGeom>
          <a:ln>
            <a:solidFill>
              <a:srgbClr val="D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F46EBA-223C-BA97-AB98-57443A72F8AA}"/>
              </a:ext>
            </a:extLst>
          </p:cNvPr>
          <p:cNvSpPr txBox="1"/>
          <p:nvPr/>
        </p:nvSpPr>
        <p:spPr>
          <a:xfrm>
            <a:off x="12411433" y="6348271"/>
            <a:ext cx="251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bigcom_stream_table_2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테이블 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B7A6B-6E27-A415-31D5-05CB23FBBAFE}"/>
              </a:ext>
            </a:extLst>
          </p:cNvPr>
          <p:cNvSpPr/>
          <p:nvPr/>
        </p:nvSpPr>
        <p:spPr>
          <a:xfrm>
            <a:off x="5361882" y="7704065"/>
            <a:ext cx="4925264" cy="1056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6ED3A2-E05A-6B0C-8D17-9B9529E051CF}"/>
              </a:ext>
            </a:extLst>
          </p:cNvPr>
          <p:cNvCxnSpPr>
            <a:cxnSpLocks/>
          </p:cNvCxnSpPr>
          <p:nvPr/>
        </p:nvCxnSpPr>
        <p:spPr>
          <a:xfrm>
            <a:off x="10308425" y="8267700"/>
            <a:ext cx="2114617" cy="0"/>
          </a:xfrm>
          <a:prstGeom prst="line">
            <a:avLst/>
          </a:prstGeom>
          <a:ln>
            <a:solidFill>
              <a:srgbClr val="D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8D192D-4BE4-56E4-7DB1-D4320B057886}"/>
              </a:ext>
            </a:extLst>
          </p:cNvPr>
          <p:cNvSpPr txBox="1"/>
          <p:nvPr/>
        </p:nvSpPr>
        <p:spPr>
          <a:xfrm>
            <a:off x="12423042" y="8083034"/>
            <a:ext cx="253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사용자 별 활동 수 집계</a:t>
            </a:r>
          </a:p>
        </p:txBody>
      </p:sp>
    </p:spTree>
    <p:extLst>
      <p:ext uri="{BB962C8B-B14F-4D97-AF65-F5344CB8AC3E}">
        <p14:creationId xmlns:p14="http://schemas.microsoft.com/office/powerpoint/2010/main" val="225657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/>
      <p:bldP spid="13" grpId="1"/>
      <p:bldP spid="16" grpId="0" animBg="1"/>
      <p:bldP spid="16" grpId="1" animBg="1"/>
      <p:bldP spid="20" grpId="0"/>
      <p:bldP spid="20" grpId="1"/>
      <p:bldP spid="14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Apache </a:t>
            </a:r>
            <a:r>
              <a:rPr lang="en-US" altLang="ko-KR" sz="2800" b="1" spc="-145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Flink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배포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과정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9124D-0A23-1857-E400-48BF0667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08" y="1438870"/>
            <a:ext cx="6864955" cy="5887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EAD3A-114C-D43F-13F7-E104819BB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959" y="1622084"/>
            <a:ext cx="7010400" cy="601059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E97BFB-5B88-C047-1D53-432B3CF96D13}"/>
              </a:ext>
            </a:extLst>
          </p:cNvPr>
          <p:cNvSpPr/>
          <p:nvPr/>
        </p:nvSpPr>
        <p:spPr>
          <a:xfrm>
            <a:off x="8478666" y="3919496"/>
            <a:ext cx="1393145" cy="707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323AE0B5-F30D-F374-B06D-EBB267B62641}"/>
              </a:ext>
            </a:extLst>
          </p:cNvPr>
          <p:cNvSpPr txBox="1"/>
          <p:nvPr/>
        </p:nvSpPr>
        <p:spPr>
          <a:xfrm>
            <a:off x="3733800" y="7509655"/>
            <a:ext cx="12192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</a:t>
            </a:r>
            <a:endParaRPr sz="2800" b="1" dirty="0">
              <a:latin typeface="Malgun Gothic"/>
              <a:cs typeface="Malgun Gothic"/>
            </a:endParaRPr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4186A587-442A-7CAB-87BE-D9178CF3EBB1}"/>
              </a:ext>
            </a:extLst>
          </p:cNvPr>
          <p:cNvSpPr txBox="1"/>
          <p:nvPr/>
        </p:nvSpPr>
        <p:spPr>
          <a:xfrm>
            <a:off x="13335002" y="7731831"/>
            <a:ext cx="12192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배포</a:t>
            </a:r>
            <a:endParaRPr sz="2800" b="1" dirty="0">
              <a:latin typeface="Malgun Gothic"/>
              <a:cs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1C796-43BF-0C37-72AC-C81F60D7FD92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Apache Zeppelin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354" y="1925923"/>
            <a:ext cx="6676190" cy="1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78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87FCC740-3908-01FC-23B4-A2AC1EAC7B49}"/>
              </a:ext>
            </a:extLst>
          </p:cNvPr>
          <p:cNvSpPr txBox="1"/>
          <p:nvPr/>
        </p:nvSpPr>
        <p:spPr>
          <a:xfrm>
            <a:off x="8153400" y="2771074"/>
            <a:ext cx="4575225" cy="1354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  01</a:t>
            </a:r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 소개</a:t>
            </a: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/>
            </a:r>
            <a:b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</a:b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  1-1.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팀원 소개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  1-2.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시나리오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36145EE-2923-A3EE-E7A6-11F6DB49864A}"/>
              </a:ext>
            </a:extLst>
          </p:cNvPr>
          <p:cNvSpPr txBox="1"/>
          <p:nvPr/>
        </p:nvSpPr>
        <p:spPr>
          <a:xfrm>
            <a:off x="8458200" y="5335341"/>
            <a:ext cx="4075058" cy="2277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03 </a:t>
            </a:r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개발</a:t>
            </a: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                                                                                                               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3-1.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환경 구성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3-2.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시스템 모니터링</a:t>
            </a: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/>
            </a:r>
            <a:b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</a:b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	3-3.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최적화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3-4.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결과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4D46570-CE66-8493-ECEC-1AEBA7009348}"/>
              </a:ext>
            </a:extLst>
          </p:cNvPr>
          <p:cNvSpPr txBox="1"/>
          <p:nvPr/>
        </p:nvSpPr>
        <p:spPr>
          <a:xfrm>
            <a:off x="12877800" y="5335341"/>
            <a:ext cx="407505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04 </a:t>
            </a:r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마치며</a:t>
            </a:r>
            <a:endParaRPr lang="en-US" altLang="ko-KR" sz="3200" spc="156" dirty="0">
              <a:solidFill>
                <a:srgbClr val="000000"/>
              </a:solidFill>
              <a:latin typeface="Tlab 돋움 미디움"/>
              <a:ea typeface="Tlab 돋움 미디움"/>
            </a:endParaRP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4-1.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개발 자체 평가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4-2. Q&amp;A</a:t>
            </a:r>
            <a:endParaRPr lang="en-US" altLang="ko-KR" sz="2400" spc="156" dirty="0">
              <a:solidFill>
                <a:srgbClr val="000000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94080B2-8EEF-31C3-4E77-50BAB73A78F7}"/>
              </a:ext>
            </a:extLst>
          </p:cNvPr>
          <p:cNvSpPr txBox="1"/>
          <p:nvPr/>
        </p:nvSpPr>
        <p:spPr>
          <a:xfrm>
            <a:off x="12877800" y="2771074"/>
            <a:ext cx="4075058" cy="1872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02 </a:t>
            </a:r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설계</a:t>
            </a: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   </a:t>
            </a:r>
          </a:p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2-1.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아키텍처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        2-2. AWS </a:t>
            </a:r>
            <a:r>
              <a:rPr lang="ko-KR" altLang="en-US" sz="24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Tlab 돋움 미디움"/>
                <a:ea typeface="Tlab 돋움 미디움"/>
              </a:rPr>
              <a:t>서비스</a:t>
            </a:r>
            <a:endParaRPr lang="en-US" altLang="ko-KR" sz="2400" spc="156" dirty="0">
              <a:ln>
                <a:solidFill>
                  <a:srgbClr val="61616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Tlab 돋움 미디움"/>
              <a:ea typeface="Tlab 돋움 미디움"/>
            </a:endParaRPr>
          </a:p>
          <a:p>
            <a:pPr lvl="0" algn="ctr">
              <a:lnSpc>
                <a:spcPts val="3600"/>
              </a:lnSpc>
              <a:spcBef>
                <a:spcPct val="0"/>
              </a:spcBef>
            </a:pPr>
            <a:endParaRPr lang="en-US" altLang="ko-KR" sz="4000" spc="156" dirty="0">
              <a:solidFill>
                <a:srgbClr val="000000"/>
              </a:solidFill>
              <a:latin typeface="Tlab 돋움 미디움"/>
              <a:ea typeface="Tlab 돋움 미디움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2844608" y="9138195"/>
            <a:ext cx="11844516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Apache </a:t>
            </a:r>
            <a:r>
              <a:rPr lang="en-US" altLang="ko-KR" sz="2800" b="1" spc="-145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Flink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 화면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grpSp>
        <p:nvGrpSpPr>
          <p:cNvPr id="71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2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3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4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824" y="1265519"/>
            <a:ext cx="16573500" cy="7527362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2D046-A831-38C5-AFE8-ECA6241D48F3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Apache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Flink</a:t>
            </a: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실행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0"/>
            <a:ext cx="571761" cy="10286987"/>
            <a:chOff x="197224" y="143431"/>
            <a:chExt cx="368833" cy="6571129"/>
          </a:xfrm>
        </p:grpSpPr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2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3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4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rcRect r="8830"/>
          <a:stretch>
            <a:fillRect/>
          </a:stretch>
        </p:blipFill>
        <p:spPr>
          <a:xfrm>
            <a:off x="1066800" y="2865153"/>
            <a:ext cx="16673511" cy="4043138"/>
          </a:xfrm>
          <a:prstGeom prst="rect">
            <a:avLst/>
          </a:prstGeom>
          <a:ln w="38100">
            <a:solidFill>
              <a:srgbClr val="FF6600"/>
            </a:solidFill>
          </a:ln>
        </p:spPr>
      </p:pic>
      <p:sp>
        <p:nvSpPr>
          <p:cNvPr id="87" name="직사각형 86"/>
          <p:cNvSpPr/>
          <p:nvPr/>
        </p:nvSpPr>
        <p:spPr>
          <a:xfrm>
            <a:off x="3851526" y="8770554"/>
            <a:ext cx="10584948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Cloud9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에서 실시간 데이터 스트리밍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47252-01B8-5751-9E6E-2259864D3840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Apache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Flink</a:t>
            </a: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실행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3776-FB5D-DC8B-D443-BA9E9788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>
            <a:extLst>
              <a:ext uri="{FF2B5EF4-FFF2-40B4-BE49-F238E27FC236}">
                <a16:creationId xmlns:a16="http://schemas.microsoft.com/office/drawing/2014/main" id="{76181CBF-880B-D66C-D507-B191EA1F6149}"/>
              </a:ext>
            </a:extLst>
          </p:cNvPr>
          <p:cNvGrpSpPr/>
          <p:nvPr/>
        </p:nvGrpSpPr>
        <p:grpSpPr>
          <a:xfrm>
            <a:off x="0" y="0"/>
            <a:ext cx="571761" cy="10286987"/>
            <a:chOff x="197224" y="143431"/>
            <a:chExt cx="368833" cy="6571129"/>
          </a:xfrm>
        </p:grpSpPr>
        <p:sp>
          <p:nvSpPr>
            <p:cNvPr id="49" name="사각형: 둥근 위쪽 모서리 6">
              <a:extLst>
                <a:ext uri="{FF2B5EF4-FFF2-40B4-BE49-F238E27FC236}">
                  <a16:creationId xmlns:a16="http://schemas.microsoft.com/office/drawing/2014/main" id="{A08931F9-F5B6-78A5-DDA0-D3610B68BAF3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>
              <a:extLst>
                <a:ext uri="{FF2B5EF4-FFF2-40B4-BE49-F238E27FC236}">
                  <a16:creationId xmlns:a16="http://schemas.microsoft.com/office/drawing/2014/main" id="{0194C05B-6FD7-155F-A35E-0591112A747F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A5C8A5-890B-F005-4020-E1C15235F38E}"/>
              </a:ext>
            </a:extLst>
          </p:cNvPr>
          <p:cNvSpPr/>
          <p:nvPr/>
        </p:nvSpPr>
        <p:spPr>
          <a:xfrm>
            <a:off x="2745406" y="9282211"/>
            <a:ext cx="12797189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데이터가 수신을 받고 있는지 확인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grpSp>
        <p:nvGrpSpPr>
          <p:cNvPr id="71" name="그룹 30">
            <a:extLst>
              <a:ext uri="{FF2B5EF4-FFF2-40B4-BE49-F238E27FC236}">
                <a16:creationId xmlns:a16="http://schemas.microsoft.com/office/drawing/2014/main" id="{05D6AC77-4F83-F003-E546-DF99C96B7595}"/>
              </a:ext>
            </a:extLst>
          </p:cNvPr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2" name="타원 24">
              <a:extLst>
                <a:ext uri="{FF2B5EF4-FFF2-40B4-BE49-F238E27FC236}">
                  <a16:creationId xmlns:a16="http://schemas.microsoft.com/office/drawing/2014/main" id="{C0A1C239-370F-7C28-53C1-AA8F7FBFE445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3" name="타원 26">
              <a:extLst>
                <a:ext uri="{FF2B5EF4-FFF2-40B4-BE49-F238E27FC236}">
                  <a16:creationId xmlns:a16="http://schemas.microsoft.com/office/drawing/2014/main" id="{87E7DD50-6455-EBD2-0D62-2344DC1AF3FC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4" name="타원 27">
              <a:extLst>
                <a:ext uri="{FF2B5EF4-FFF2-40B4-BE49-F238E27FC236}">
                  <a16:creationId xmlns:a16="http://schemas.microsoft.com/office/drawing/2014/main" id="{2CCBAC1F-9103-A25A-B6D5-4B13111DB881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8">
              <a:extLst>
                <a:ext uri="{FF2B5EF4-FFF2-40B4-BE49-F238E27FC236}">
                  <a16:creationId xmlns:a16="http://schemas.microsoft.com/office/drawing/2014/main" id="{269598C2-80AB-65D3-76D8-D9BE33B329B8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9">
              <a:extLst>
                <a:ext uri="{FF2B5EF4-FFF2-40B4-BE49-F238E27FC236}">
                  <a16:creationId xmlns:a16="http://schemas.microsoft.com/office/drawing/2014/main" id="{DD1AA0C5-E71C-55CD-AEB1-4C7CD66542A6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744E02FD-2F66-5EFD-B66A-BD75AB6DD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0" r="9220"/>
          <a:stretch>
            <a:fillRect/>
          </a:stretch>
        </p:blipFill>
        <p:spPr>
          <a:xfrm>
            <a:off x="1557337" y="1170676"/>
            <a:ext cx="15601952" cy="7995809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93F373-0EE6-E631-E028-46AA493B37B1}"/>
              </a:ext>
            </a:extLst>
          </p:cNvPr>
          <p:cNvSpPr/>
          <p:nvPr/>
        </p:nvSpPr>
        <p:spPr>
          <a:xfrm>
            <a:off x="14091196" y="5616653"/>
            <a:ext cx="2044496" cy="369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9C6666-215F-D06A-CE03-70FA3C28A285}"/>
              </a:ext>
            </a:extLst>
          </p:cNvPr>
          <p:cNvSpPr/>
          <p:nvPr/>
        </p:nvSpPr>
        <p:spPr>
          <a:xfrm>
            <a:off x="8547646" y="8659888"/>
            <a:ext cx="1530146" cy="369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03B1C-CA80-91D4-676A-B7D5E90347E5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Apache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Flink</a:t>
            </a: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실행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90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ldLvl="0" animBg="1"/>
      <p:bldP spid="83" grpId="0" bldLvl="0" animBg="1"/>
      <p:bldP spid="84" grpId="0" animBg="1"/>
      <p:bldP spid="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93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4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5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97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8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9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0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1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85815" y="1268759"/>
            <a:ext cx="16787812" cy="5114557"/>
            <a:chOff x="523876" y="1028821"/>
            <a:chExt cx="11191874" cy="3409704"/>
          </a:xfrm>
        </p:grpSpPr>
        <p:grpSp>
          <p:nvGrpSpPr>
            <p:cNvPr id="71" name="그룹 70"/>
            <p:cNvGrpSpPr/>
            <p:nvPr/>
          </p:nvGrpSpPr>
          <p:grpSpPr>
            <a:xfrm>
              <a:off x="523876" y="1028821"/>
              <a:ext cx="11191874" cy="3409704"/>
              <a:chOff x="523875" y="1028821"/>
              <a:chExt cx="11191874" cy="3409704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523875" y="1028821"/>
                <a:ext cx="11191874" cy="3409704"/>
                <a:chOff x="523875" y="1028822"/>
                <a:chExt cx="11191874" cy="3409704"/>
              </a:xfrm>
            </p:grpSpPr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200"/>
                <a:stretch>
                  <a:fillRect/>
                </a:stretch>
              </p:blipFill>
              <p:spPr>
                <a:xfrm>
                  <a:off x="523875" y="1028822"/>
                  <a:ext cx="11191874" cy="3409704"/>
                </a:xfrm>
                <a:prstGeom prst="rect">
                  <a:avLst/>
                </a:prstGeom>
              </p:spPr>
            </p:pic>
            <p:grpSp>
              <p:nvGrpSpPr>
                <p:cNvPr id="68" name="그룹 67"/>
                <p:cNvGrpSpPr/>
                <p:nvPr/>
              </p:nvGrpSpPr>
              <p:grpSpPr>
                <a:xfrm>
                  <a:off x="761871" y="1433070"/>
                  <a:ext cx="8687555" cy="2986851"/>
                  <a:chOff x="761871" y="1433071"/>
                  <a:chExt cx="8687555" cy="2986851"/>
                </a:xfrm>
              </p:grpSpPr>
              <p:pic>
                <p:nvPicPr>
                  <p:cNvPr id="61" name="그림 60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1100" t="22700" b="57290"/>
                  <a:stretch>
                    <a:fillRect/>
                  </a:stretch>
                </p:blipFill>
                <p:spPr>
                  <a:xfrm>
                    <a:off x="3266449" y="1433071"/>
                    <a:ext cx="6182977" cy="1324858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1980" b="39250"/>
                  <a:stretch>
                    <a:fillRect/>
                  </a:stretch>
                </p:blipFill>
                <p:spPr>
                  <a:xfrm>
                    <a:off x="761871" y="3295650"/>
                    <a:ext cx="1848107" cy="112427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133751" y="2724135"/>
                <a:ext cx="3200846" cy="38129"/>
              </a:xfrm>
              <a:prstGeom prst="rect">
                <a:avLst/>
              </a:prstGeom>
            </p:spPr>
          </p:pic>
        </p:grp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3294" y="3257460"/>
              <a:ext cx="2057660" cy="1171755"/>
            </a:xfrm>
            <a:prstGeom prst="rect">
              <a:avLst/>
            </a:prstGeom>
          </p:spPr>
        </p:pic>
      </p:grpSp>
      <p:sp>
        <p:nvSpPr>
          <p:cNvPr id="74" name="직사각형 73"/>
          <p:cNvSpPr/>
          <p:nvPr/>
        </p:nvSpPr>
        <p:spPr>
          <a:xfrm>
            <a:off x="8519071" y="1880828"/>
            <a:ext cx="3358946" cy="32694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03906" y="4401108"/>
            <a:ext cx="2030208" cy="2983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76" name="직사각형 75"/>
          <p:cNvSpPr/>
          <p:nvPr/>
        </p:nvSpPr>
        <p:spPr>
          <a:xfrm>
            <a:off x="4827792" y="3825044"/>
            <a:ext cx="8516733" cy="17699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>
          <a:xfrm>
            <a:off x="12092070" y="1836552"/>
            <a:ext cx="513950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 err="1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Python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</a:t>
            </a:r>
            <a:r>
              <a:rPr lang="ko-KR" altLang="en-US" sz="2100" dirty="0" err="1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Kinesis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집계 및 분해 모듈 설치</a:t>
            </a: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>
          <a:xfrm>
            <a:off x="13506894" y="4549004"/>
            <a:ext cx="292494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디렉토리 및 파일 확인</a:t>
            </a:r>
          </a:p>
        </p:txBody>
      </p:sp>
      <p:sp>
        <p:nvSpPr>
          <p:cNvPr id="79" name="TextBox 9"/>
          <p:cNvSpPr txBox="1">
            <a:spLocks noChangeArrowheads="1"/>
          </p:cNvSpPr>
          <p:nvPr/>
        </p:nvSpPr>
        <p:spPr>
          <a:xfrm>
            <a:off x="2591425" y="4705038"/>
            <a:ext cx="1996257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 err="1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Python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코드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7"/>
          <a:srcRect b="54740"/>
          <a:stretch>
            <a:fillRect/>
          </a:stretch>
        </p:blipFill>
        <p:spPr>
          <a:xfrm>
            <a:off x="760655" y="6542653"/>
            <a:ext cx="8973801" cy="3129926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713766" y="6551027"/>
            <a:ext cx="3516944" cy="3480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8"/>
          <a:srcRect t="3880" r="7480" b="5600"/>
          <a:stretch>
            <a:fillRect/>
          </a:stretch>
        </p:blipFill>
        <p:spPr>
          <a:xfrm>
            <a:off x="9786353" y="6543214"/>
            <a:ext cx="7773573" cy="3000836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9814403" y="6736764"/>
            <a:ext cx="7646030" cy="15338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>
          <a:xfrm>
            <a:off x="7618123" y="6989688"/>
            <a:ext cx="2196280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ZIP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파일생성</a:t>
            </a:r>
          </a:p>
        </p:txBody>
      </p:sp>
      <p:sp>
        <p:nvSpPr>
          <p:cNvPr id="85" name="TextBox 9"/>
          <p:cNvSpPr txBox="1">
            <a:spLocks noChangeArrowheads="1"/>
          </p:cNvSpPr>
          <p:nvPr/>
        </p:nvSpPr>
        <p:spPr>
          <a:xfrm>
            <a:off x="13258800" y="8411869"/>
            <a:ext cx="271062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 err="1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람다패키지확인</a:t>
            </a:r>
            <a:endParaRPr lang="ko-KR" altLang="en-US" sz="2100" dirty="0">
              <a:solidFill>
                <a:srgbClr val="FF0000"/>
              </a:solidFill>
              <a:latin typeface="Arial"/>
              <a:ea typeface="Amazon Embe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1D710-6C32-7B9B-27D2-CDA12CD225D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Lambda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함수 배포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74" grpId="0" bldLvl="0" animBg="1"/>
      <p:bldP spid="74" grpId="1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/>
      <p:bldP spid="77" grpId="1" bldLvl="0"/>
      <p:bldP spid="78" grpId="0" bldLvl="0"/>
      <p:bldP spid="78" grpId="1" bldLvl="0"/>
      <p:bldP spid="79" grpId="0" bldLvl="0"/>
      <p:bldP spid="79" grpId="1" bldLvl="0"/>
      <p:bldP spid="80" grpId="0" bldLvl="0" animBg="1"/>
      <p:bldP spid="81" grpId="0" bldLvl="0" animBg="1"/>
      <p:bldP spid="81" grpId="1" bldLvl="0" animBg="1"/>
      <p:bldP spid="82" grpId="0" bldLvl="0" animBg="1"/>
      <p:bldP spid="83" grpId="0" bldLvl="0" animBg="1"/>
      <p:bldP spid="84" grpId="0" bldLvl="0"/>
      <p:bldP spid="84" grpId="1" bldLvl="0"/>
      <p:bldP spid="85" grpId="0" bldLvl="0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43"/>
          <p:cNvGrpSpPr/>
          <p:nvPr/>
        </p:nvGrpSpPr>
        <p:grpSpPr>
          <a:xfrm rot="0">
            <a:off x="-1" y="4"/>
            <a:ext cx="571761" cy="10286987"/>
            <a:chOff x="197224" y="143431"/>
            <a:chExt cx="368833" cy="6571129"/>
          </a:xfrm>
        </p:grpSpPr>
        <p:sp>
          <p:nvSpPr>
            <p:cNvPr id="87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89" name="그룹 30"/>
          <p:cNvGrpSpPr/>
          <p:nvPr/>
        </p:nvGrpSpPr>
        <p:grpSpPr>
          <a:xfrm rot="0"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90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1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2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3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4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rcRect l="2270" t="9080" r="1880" b="27650"/>
          <a:stretch>
            <a:fillRect/>
          </a:stretch>
        </p:blipFill>
        <p:spPr>
          <a:xfrm>
            <a:off x="857250" y="1318225"/>
            <a:ext cx="15530514" cy="396815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rcRect t="2250" r="3610" b="32880"/>
          <a:stretch>
            <a:fillRect/>
          </a:stretch>
        </p:blipFill>
        <p:spPr>
          <a:xfrm>
            <a:off x="863177" y="5290902"/>
            <a:ext cx="12189672" cy="4791546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4332832" y="3587825"/>
            <a:ext cx="3273221" cy="1069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>
          <a:xfrm>
            <a:off x="7730675" y="3848768"/>
            <a:ext cx="513950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람다함수생성</a:t>
            </a:r>
            <a:endParaRPr lang="ko-KR" altLang="en-US" sz="2100">
              <a:solidFill>
                <a:srgbClr val="ff0000"/>
              </a:solidFill>
              <a:latin typeface="Arial"/>
              <a:ea typeface="Amazon Ember"/>
              <a:cs typeface="Arial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476581" y="5715000"/>
            <a:ext cx="1544433" cy="41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6" name="직사각형 65"/>
          <p:cNvSpPr/>
          <p:nvPr/>
        </p:nvSpPr>
        <p:spPr>
          <a:xfrm>
            <a:off x="989555" y="5900736"/>
            <a:ext cx="3144633" cy="41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>
          <a:xfrm>
            <a:off x="4288247" y="5891882"/>
            <a:ext cx="5139507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S3</a:t>
            </a:r>
            <a:r>
              <a:rPr lang="ko-KR" altLang="en-US" sz="210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에</a:t>
            </a:r>
            <a:r>
              <a:rPr lang="en-US" altLang="ko-KR" sz="210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람다패키지파일을 업로드</a:t>
            </a:r>
            <a:endParaRPr lang="en-US" altLang="ko-KR" sz="2100">
              <a:solidFill>
                <a:srgbClr val="ff0000"/>
              </a:solidFill>
              <a:latin typeface="Arial"/>
              <a:ea typeface="Amazon Ember"/>
              <a:cs typeface="Arial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30675" y="6491754"/>
            <a:ext cx="9144000" cy="3576446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99" name="직사각형 98"/>
          <p:cNvSpPr/>
          <p:nvPr/>
        </p:nvSpPr>
        <p:spPr>
          <a:xfrm>
            <a:off x="8220167" y="8637163"/>
            <a:ext cx="6059283" cy="41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2" name="TextBox 1"/>
          <p:cNvSpPr txBox="1"/>
          <p:nvPr/>
        </p:nvSpPr>
        <p:spPr>
          <a:xfrm>
            <a:off x="838200" y="295005"/>
            <a:ext cx="10204518" cy="69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 spc="5">
                <a:solidFill>
                  <a:srgbClr val="000000"/>
                </a:solidFill>
                <a:latin typeface="Tlab 돋움 미디움"/>
                <a:ea typeface="Tlab 돋움 미디움"/>
                <a:cs typeface="Times New Roman"/>
                <a:sym typeface="Arial"/>
              </a:rPr>
              <a:t>3-2 Lambda </a:t>
            </a:r>
            <a:r>
              <a:rPr lang="ko-KR" altLang="en-US" sz="4000" b="1" spc="5">
                <a:solidFill>
                  <a:srgbClr val="000000"/>
                </a:solidFill>
                <a:latin typeface="Tlab 돋움 미디움"/>
                <a:ea typeface="Tlab 돋움 미디움"/>
                <a:cs typeface="Times New Roman"/>
                <a:sym typeface="Arial"/>
              </a:rPr>
              <a:t>함수 생성</a:t>
            </a:r>
            <a:endParaRPr lang="ko-KR" altLang="en-US" sz="4000" b="1" spc="5">
              <a:solidFill>
                <a:srgbClr val="000000"/>
              </a:solidFill>
              <a:latin typeface="Tlab 돋움 미디움"/>
              <a:ea typeface="Tlab 돋움 미디움"/>
              <a:cs typeface="Times New Roman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 autoUpdateAnimBg="1"/>
      <p:bldP spid="64" grpId="1" bldLvl="0" animBg="1" autoUpdateAnimBg="1"/>
      <p:bldP spid="63" grpId="2" bldLvl="0" animBg="1" autoUpdateAnimBg="1"/>
      <p:bldP spid="63" grpId="3" bldLvl="0" animBg="1" autoUpdateAnimBg="1"/>
      <p:bldP spid="64" grpId="4" bldLvl="0" animBg="1" autoUpdateAnimBg="1"/>
      <p:bldP spid="60" grpId="5" bldLvl="0" animBg="1" autoUpdateAnimBg="1"/>
      <p:bldP spid="65" grpId="6" bldLvl="0" animBg="1" autoUpdateAnimBg="1"/>
      <p:bldP spid="66" grpId="7" bldLvl="0" animBg="1" autoUpdateAnimBg="1"/>
      <p:bldP spid="67" grpId="8" bldLvl="0" animBg="1" autoUpdateAnimBg="1"/>
      <p:bldP spid="65" grpId="9" bldLvl="0" animBg="1" autoUpdateAnimBg="1"/>
      <p:bldP spid="66" grpId="10" bldLvl="0" animBg="1" autoUpdateAnimBg="1"/>
      <p:bldP spid="67" grpId="11" bldLvl="0" animBg="1" autoUpdateAnimBg="1"/>
      <p:bldP spid="100" grpId="12" bldLvl="0" animBg="1" autoUpdateAnimBg="1"/>
      <p:bldP spid="99" grpId="13" bldLvl="0" animBg="1" autoUpdate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rcRect r="51960" b="7240"/>
          <a:stretch>
            <a:fillRect/>
          </a:stretch>
        </p:blipFill>
        <p:spPr>
          <a:xfrm>
            <a:off x="8872539" y="1468467"/>
            <a:ext cx="8843961" cy="623563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69" name="직사각형 68"/>
          <p:cNvSpPr/>
          <p:nvPr/>
        </p:nvSpPr>
        <p:spPr>
          <a:xfrm>
            <a:off x="9347740" y="4914900"/>
            <a:ext cx="7705053" cy="259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70" name="직사각형 69"/>
          <p:cNvSpPr/>
          <p:nvPr/>
        </p:nvSpPr>
        <p:spPr>
          <a:xfrm>
            <a:off x="8779665" y="8358186"/>
            <a:ext cx="9186858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Lambda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함수에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Kinesis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트리거로 연결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/>
          <a:srcRect l="3130" t="8530" r="25730" b="9820"/>
          <a:stretch>
            <a:fillRect/>
          </a:stretch>
        </p:blipFill>
        <p:spPr>
          <a:xfrm>
            <a:off x="663448" y="1470176"/>
            <a:ext cx="8088569" cy="623222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835939" y="8343897"/>
            <a:ext cx="5972171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변수 추가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grpSp>
        <p:nvGrpSpPr>
          <p:cNvPr id="73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4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031912-9793-E685-46D2-0B95B107BC3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Lambda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함수 생성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l="3200" r="6090"/>
          <a:stretch>
            <a:fillRect/>
          </a:stretch>
        </p:blipFill>
        <p:spPr>
          <a:xfrm>
            <a:off x="1000125" y="1242618"/>
            <a:ext cx="16587789" cy="8401836"/>
          </a:xfrm>
          <a:prstGeom prst="rect">
            <a:avLst/>
          </a:prstGeom>
          <a:ln>
            <a:solidFill>
              <a:srgbClr val="FF6600"/>
            </a:solidFill>
          </a:ln>
        </p:spPr>
      </p:pic>
      <p:grpSp>
        <p:nvGrpSpPr>
          <p:cNvPr id="51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52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3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4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5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6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1070180" y="2973464"/>
            <a:ext cx="6387896" cy="99846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>
          <a:xfrm>
            <a:off x="7530650" y="3205827"/>
            <a:ext cx="216770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환경변수 설정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098755" y="4072769"/>
            <a:ext cx="7173708" cy="10135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>
          <a:xfrm>
            <a:off x="8345039" y="4277390"/>
            <a:ext cx="396793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AWS 서비스 클라이언트 초기화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3043" y="5344357"/>
            <a:ext cx="4587671" cy="7992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>
          <a:xfrm>
            <a:off x="5773289" y="5520404"/>
            <a:ext cx="3967932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Kinesis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스트림 데이터 처리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484518" y="6230180"/>
            <a:ext cx="12645821" cy="33853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>
          <a:xfrm>
            <a:off x="14188630" y="7592091"/>
            <a:ext cx="308210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DynamoDB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데이터작성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04F22-8BAF-6FD0-70D3-6962DC59A222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Lambda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함수 코드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0" grpId="1" bldLvl="0" animBg="1"/>
      <p:bldP spid="61" grpId="0" bldLvl="0"/>
      <p:bldP spid="61" grpId="1" bldLvl="0"/>
      <p:bldP spid="62" grpId="0" bldLvl="0" animBg="1"/>
      <p:bldP spid="62" grpId="1" bldLvl="0" animBg="1"/>
      <p:bldP spid="63" grpId="0" bldLvl="0"/>
      <p:bldP spid="63" grpId="1" bldLvl="0"/>
      <p:bldP spid="64" grpId="0" bldLvl="0" animBg="1"/>
      <p:bldP spid="64" grpId="1" bldLvl="0" animBg="1"/>
      <p:bldP spid="65" grpId="0" bldLvl="0"/>
      <p:bldP spid="65" grpId="1" bldLvl="0"/>
      <p:bldP spid="66" grpId="0" bldLvl="0" animBg="1"/>
      <p:bldP spid="67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52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3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4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5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6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l="5690"/>
          <a:stretch>
            <a:fillRect/>
          </a:stretch>
        </p:blipFill>
        <p:spPr>
          <a:xfrm>
            <a:off x="1020312" y="1213847"/>
            <a:ext cx="16804588" cy="8459381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2313193" y="6858830"/>
            <a:ext cx="15446171" cy="10421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3" name="직사각형 62"/>
          <p:cNvSpPr/>
          <p:nvPr/>
        </p:nvSpPr>
        <p:spPr>
          <a:xfrm>
            <a:off x="2241753" y="1629605"/>
            <a:ext cx="6787947" cy="51569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>
          <a:xfrm>
            <a:off x="9102273" y="1677063"/>
            <a:ext cx="396793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CloudWatch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</a:t>
            </a:r>
            <a:r>
              <a:rPr lang="ko-KR" altLang="en-US" sz="2100" dirty="0" err="1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메트릭</a:t>
            </a:r>
            <a:r>
              <a:rPr lang="ko-KR" altLang="en-US" sz="21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 전송</a:t>
            </a: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>
          <a:xfrm>
            <a:off x="15364036" y="6222201"/>
            <a:ext cx="16444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8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SNS</a:t>
            </a:r>
            <a:r>
              <a:rPr lang="ko-KR" altLang="en-US" sz="2800" dirty="0">
                <a:solidFill>
                  <a:srgbClr val="FF0000"/>
                </a:solidFill>
                <a:latin typeface="Arial"/>
                <a:ea typeface="Amazon Ember"/>
                <a:cs typeface="Arial"/>
              </a:rPr>
              <a:t>알림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BEFF4-B489-452A-39AF-3CFD7C92297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Lambda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함수 코드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  <p:bldP spid="63" grpId="0" bldLvl="0" animBg="1"/>
      <p:bldP spid="63" grpId="1" bldLvl="0" animBg="1"/>
      <p:bldP spid="64" grpId="0" bldLvl="0"/>
      <p:bldP spid="64" grpId="1" bldLvl="0"/>
      <p:bldP spid="65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-1" y="1"/>
            <a:ext cx="571761" cy="10286987"/>
            <a:chOff x="197224" y="143431"/>
            <a:chExt cx="368833" cy="6571129"/>
          </a:xfrm>
        </p:grpSpPr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58491" y="1145162"/>
            <a:ext cx="10457565" cy="7282301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l="2020" t="6880" r="42870" b="4870"/>
          <a:stretch>
            <a:fillRect/>
          </a:stretch>
        </p:blipFill>
        <p:spPr>
          <a:xfrm>
            <a:off x="811142" y="1647719"/>
            <a:ext cx="6046857" cy="656293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70" name="직사각형 69"/>
          <p:cNvSpPr/>
          <p:nvPr/>
        </p:nvSpPr>
        <p:spPr>
          <a:xfrm>
            <a:off x="3383868" y="8742151"/>
            <a:ext cx="12385376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Lambda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자동으로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DynamoDB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테이블에 저장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grpSp>
        <p:nvGrpSpPr>
          <p:cNvPr id="71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2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3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4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7378804" y="4186238"/>
            <a:ext cx="10116932" cy="4256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78" name="직사각형 77"/>
          <p:cNvSpPr/>
          <p:nvPr/>
        </p:nvSpPr>
        <p:spPr>
          <a:xfrm>
            <a:off x="1135166" y="5929312"/>
            <a:ext cx="4544805" cy="45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79" name="직사각형 78"/>
          <p:cNvSpPr/>
          <p:nvPr/>
        </p:nvSpPr>
        <p:spPr>
          <a:xfrm>
            <a:off x="1106591" y="7472362"/>
            <a:ext cx="4544805" cy="45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81" name="직사각형 80"/>
          <p:cNvSpPr/>
          <p:nvPr/>
        </p:nvSpPr>
        <p:spPr>
          <a:xfrm>
            <a:off x="1135166" y="4086224"/>
            <a:ext cx="4544805" cy="45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F2197-3E4C-E84A-183B-1968E18F8650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DynamoDB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8" grpId="1" bldLvl="0" animBg="1"/>
      <p:bldP spid="79" grpId="0" bldLvl="0" animBg="1"/>
      <p:bldP spid="79" grpId="1" bldLvl="0" animBg="1"/>
      <p:bldP spid="81" grpId="0" bldLvl="0" animBg="1"/>
      <p:bldP spid="81" grpId="1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0164" y="1231836"/>
            <a:ext cx="15687672" cy="7823328"/>
          </a:xfrm>
          <a:prstGeom prst="rect">
            <a:avLst/>
          </a:prstGeom>
          <a:ln>
            <a:solidFill>
              <a:srgbClr val="FF6600"/>
            </a:solidFill>
          </a:ln>
        </p:spPr>
      </p:pic>
      <p:grpSp>
        <p:nvGrpSpPr>
          <p:cNvPr id="75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6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9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0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1406628" y="5143501"/>
            <a:ext cx="14974680" cy="713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83" name="직사각형 82"/>
          <p:cNvSpPr/>
          <p:nvPr/>
        </p:nvSpPr>
        <p:spPr>
          <a:xfrm>
            <a:off x="1943708" y="9215436"/>
            <a:ext cx="14401600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출력된 로그를 통해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CloudWatch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대한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API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호출 성공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8EF52-FFEC-D789-85CE-95C917E4D3E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CloudWatch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336CA-F23F-BE7E-D2E1-FFBAD232597C}"/>
              </a:ext>
            </a:extLst>
          </p:cNvPr>
          <p:cNvSpPr txBox="1"/>
          <p:nvPr/>
        </p:nvSpPr>
        <p:spPr>
          <a:xfrm>
            <a:off x="1284027" y="1699205"/>
            <a:ext cx="6019800" cy="16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en-US" altLang="ko-KR" sz="130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01</a:t>
            </a: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738E5-AAC3-B2E0-AD8C-D26CA481FAB6}"/>
              </a:ext>
            </a:extLst>
          </p:cNvPr>
          <p:cNvSpPr txBox="1"/>
          <p:nvPr/>
        </p:nvSpPr>
        <p:spPr>
          <a:xfrm>
            <a:off x="1295400" y="3524105"/>
            <a:ext cx="6019800" cy="146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소개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B0ADEFB-294E-88E8-0A40-E105E54A4B32}"/>
              </a:ext>
            </a:extLst>
          </p:cNvPr>
          <p:cNvSpPr/>
          <p:nvPr/>
        </p:nvSpPr>
        <p:spPr>
          <a:xfrm>
            <a:off x="7620000" y="4253945"/>
            <a:ext cx="9916697" cy="4922288"/>
          </a:xfrm>
          <a:custGeom>
            <a:avLst/>
            <a:gdLst/>
            <a:ahLst/>
            <a:cxnLst/>
            <a:rect l="l" t="t" r="r" b="b"/>
            <a:pathLst>
              <a:path w="9916697" h="4922288">
                <a:moveTo>
                  <a:pt x="0" y="0"/>
                </a:moveTo>
                <a:lnTo>
                  <a:pt x="9916697" y="0"/>
                </a:lnTo>
                <a:lnTo>
                  <a:pt x="9916697" y="4922288"/>
                </a:lnTo>
                <a:lnTo>
                  <a:pt x="0" y="492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52299-A9D5-1BC6-0943-66108036C3E3}"/>
              </a:ext>
            </a:extLst>
          </p:cNvPr>
          <p:cNvSpPr txBox="1"/>
          <p:nvPr/>
        </p:nvSpPr>
        <p:spPr>
          <a:xfrm>
            <a:off x="1295400" y="5299803"/>
            <a:ext cx="525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1-1 </a:t>
            </a:r>
            <a:r>
              <a:rPr lang="ko-KR" altLang="en-US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팀원 소개</a:t>
            </a:r>
            <a: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/>
            </a:r>
            <a:b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</a:br>
            <a: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1-2 </a:t>
            </a:r>
            <a:r>
              <a:rPr lang="ko-KR" altLang="en-US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시나리오</a:t>
            </a:r>
            <a:endParaRPr lang="en-US" altLang="ko-KR" sz="3200" spc="156" dirty="0"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B0C157FE-600E-ED40-DB18-F09C8E7FBEA4}"/>
              </a:ext>
            </a:extLst>
          </p:cNvPr>
          <p:cNvSpPr/>
          <p:nvPr/>
        </p:nvSpPr>
        <p:spPr>
          <a:xfrm>
            <a:off x="1209676" y="931513"/>
            <a:ext cx="15944849" cy="2098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3BA1F551-677D-D7F4-87A3-A9F045C41D00}"/>
              </a:ext>
            </a:extLst>
          </p:cNvPr>
          <p:cNvSpPr/>
          <p:nvPr/>
        </p:nvSpPr>
        <p:spPr>
          <a:xfrm>
            <a:off x="1295400" y="9176233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02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7352" y="1109681"/>
            <a:ext cx="14744697" cy="3948093"/>
          </a:xfrm>
          <a:prstGeom prst="rect">
            <a:avLst/>
          </a:prstGeom>
          <a:ln>
            <a:solidFill>
              <a:srgbClr val="FF6600"/>
            </a:solidFill>
          </a:ln>
        </p:spPr>
      </p:pic>
      <p:grpSp>
        <p:nvGrpSpPr>
          <p:cNvPr id="75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6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9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0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rcRect b="9210"/>
          <a:stretch>
            <a:fillRect/>
          </a:stretch>
        </p:blipFill>
        <p:spPr>
          <a:xfrm>
            <a:off x="1671638" y="5185237"/>
            <a:ext cx="14687556" cy="3945602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82" name="직사각형 81"/>
          <p:cNvSpPr/>
          <p:nvPr/>
        </p:nvSpPr>
        <p:spPr>
          <a:xfrm>
            <a:off x="5364266" y="2386844"/>
            <a:ext cx="3501818" cy="84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83" name="직사각형 82"/>
          <p:cNvSpPr/>
          <p:nvPr/>
        </p:nvSpPr>
        <p:spPr>
          <a:xfrm>
            <a:off x="2447764" y="9258300"/>
            <a:ext cx="13285476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Lambda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자동으로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CloudWatch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측정항목과 지표 생성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835252" y="6201606"/>
            <a:ext cx="10088355" cy="2899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49A7F-4CF6-67FC-4317-57FE01862207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CloudWatch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/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/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8750" y="1245021"/>
            <a:ext cx="15316200" cy="731118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70" name="직사각형 69"/>
          <p:cNvSpPr/>
          <p:nvPr/>
        </p:nvSpPr>
        <p:spPr>
          <a:xfrm>
            <a:off x="4139952" y="9058274"/>
            <a:ext cx="10693188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SNS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DDoS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공격 이메일 알림 전송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grpSp>
        <p:nvGrpSpPr>
          <p:cNvPr id="73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4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635229" y="6487355"/>
            <a:ext cx="15088979" cy="2013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31864-7197-832F-7C12-FDC27840B30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SNS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알림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2C6CD-28F0-C925-0CE0-BE4C7FA3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3">
            <a:extLst>
              <a:ext uri="{FF2B5EF4-FFF2-40B4-BE49-F238E27FC236}">
                <a16:creationId xmlns:a16="http://schemas.microsoft.com/office/drawing/2014/main" id="{755A0052-A6DC-1531-C1FE-ED6AE9403E0D}"/>
              </a:ext>
            </a:extLst>
          </p:cNvPr>
          <p:cNvGrpSpPr/>
          <p:nvPr/>
        </p:nvGrpSpPr>
        <p:grpSpPr>
          <a:xfrm>
            <a:off x="0" y="1"/>
            <a:ext cx="18274554" cy="10286996"/>
            <a:chOff x="197224" y="143431"/>
            <a:chExt cx="11788588" cy="6571135"/>
          </a:xfrm>
        </p:grpSpPr>
        <p:sp>
          <p:nvSpPr>
            <p:cNvPr id="48" name="사각형: 둥근 모서리 5">
              <a:extLst>
                <a:ext uri="{FF2B5EF4-FFF2-40B4-BE49-F238E27FC236}">
                  <a16:creationId xmlns:a16="http://schemas.microsoft.com/office/drawing/2014/main" id="{5BA1C10C-9B34-B65F-BCE1-3973ACB4E6DC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6">
              <a:extLst>
                <a:ext uri="{FF2B5EF4-FFF2-40B4-BE49-F238E27FC236}">
                  <a16:creationId xmlns:a16="http://schemas.microsoft.com/office/drawing/2014/main" id="{8AF916A6-579B-D3B3-1A77-D1F11072FC68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35">
              <a:extLst>
                <a:ext uri="{FF2B5EF4-FFF2-40B4-BE49-F238E27FC236}">
                  <a16:creationId xmlns:a16="http://schemas.microsoft.com/office/drawing/2014/main" id="{4382D5D0-EADA-B47B-EC89-5BE499B6AB5A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28552F2D-B9E5-3129-D5F4-B2857352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8750" y="1245021"/>
            <a:ext cx="15316200" cy="7311180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2B5AA21-4B7B-50FD-2B8E-1D71BBB2C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3886" y="1358481"/>
            <a:ext cx="9144000" cy="6026988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04100CF1-8979-6EF9-7BF6-14C342B20472}"/>
              </a:ext>
            </a:extLst>
          </p:cNvPr>
          <p:cNvSpPr/>
          <p:nvPr/>
        </p:nvSpPr>
        <p:spPr>
          <a:xfrm>
            <a:off x="4139952" y="9058274"/>
            <a:ext cx="10693188" cy="771525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SNS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DDoS 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공격 이메일 알림 전송</a:t>
            </a:r>
            <a:endParaRPr lang="ko-KR" altLang="en-US" sz="2800" b="1" dirty="0">
              <a:latin typeface="Malgun Gothic"/>
              <a:cs typeface="Malgun Gothic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FAC1A03-A233-ABA6-6766-FFE9D95D3337}"/>
              </a:ext>
            </a:extLst>
          </p:cNvPr>
          <p:cNvSpPr/>
          <p:nvPr/>
        </p:nvSpPr>
        <p:spPr>
          <a:xfrm>
            <a:off x="5628585" y="8058149"/>
            <a:ext cx="2458830" cy="3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1032531-3672-33B8-CAE7-9C09C5D529AE}"/>
              </a:ext>
            </a:extLst>
          </p:cNvPr>
          <p:cNvCxnSpPr>
            <a:stCxn id="71" idx="0"/>
            <a:endCxn id="68" idx="1"/>
          </p:cNvCxnSpPr>
          <p:nvPr/>
        </p:nvCxnSpPr>
        <p:spPr>
          <a:xfrm rot="5400000" flipH="1" flipV="1">
            <a:off x="5707856" y="5522118"/>
            <a:ext cx="3686172" cy="138588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30">
            <a:extLst>
              <a:ext uri="{FF2B5EF4-FFF2-40B4-BE49-F238E27FC236}">
                <a16:creationId xmlns:a16="http://schemas.microsoft.com/office/drawing/2014/main" id="{954EF268-D1AB-FB7F-8D50-52193E7DC607}"/>
              </a:ext>
            </a:extLst>
          </p:cNvPr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74" name="타원 24">
              <a:extLst>
                <a:ext uri="{FF2B5EF4-FFF2-40B4-BE49-F238E27FC236}">
                  <a16:creationId xmlns:a16="http://schemas.microsoft.com/office/drawing/2014/main" id="{DF6D8FD7-3B8B-FDCD-C759-36428475B141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5" name="타원 26">
              <a:extLst>
                <a:ext uri="{FF2B5EF4-FFF2-40B4-BE49-F238E27FC236}">
                  <a16:creationId xmlns:a16="http://schemas.microsoft.com/office/drawing/2014/main" id="{D26B84F8-593E-DDD5-95AC-EE729B9B29C3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타원 27">
              <a:extLst>
                <a:ext uri="{FF2B5EF4-FFF2-40B4-BE49-F238E27FC236}">
                  <a16:creationId xmlns:a16="http://schemas.microsoft.com/office/drawing/2014/main" id="{1815A74D-7262-FAC1-02BA-FAE8977427E6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타원 28">
              <a:extLst>
                <a:ext uri="{FF2B5EF4-FFF2-40B4-BE49-F238E27FC236}">
                  <a16:creationId xmlns:a16="http://schemas.microsoft.com/office/drawing/2014/main" id="{7C23D80D-DFE1-BAB4-49E1-F693CF8FC5D6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타원 29">
              <a:extLst>
                <a:ext uri="{FF2B5EF4-FFF2-40B4-BE49-F238E27FC236}">
                  <a16:creationId xmlns:a16="http://schemas.microsoft.com/office/drawing/2014/main" id="{E27F2BA6-F652-E2BB-3C74-295FFFA433C2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9BE793-8DEE-0D7E-92EB-6D25C6E5A440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3-2 SNS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알림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654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71" grpId="0" bldLvl="0" animBg="1"/>
      <p:bldP spid="7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18288000" cy="10286999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62100"/>
            <a:ext cx="16087286" cy="769650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306926" y="2350233"/>
            <a:ext cx="1700828" cy="304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07751" y="2131171"/>
            <a:ext cx="2743200" cy="859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 dirty="0">
                <a:solidFill>
                  <a:srgbClr val="FF0000"/>
                </a:solidFill>
              </a:rPr>
              <a:t>볼륨 크기 지정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06924" y="4419591"/>
            <a:ext cx="9778028" cy="47124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223919" y="6160234"/>
            <a:ext cx="4128233" cy="859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dirty="0">
                <a:solidFill>
                  <a:srgbClr val="FF0000"/>
                </a:solidFill>
              </a:rPr>
              <a:t>ID </a:t>
            </a:r>
            <a:r>
              <a:rPr lang="ko-KR" altLang="en-US" sz="2801" dirty="0">
                <a:solidFill>
                  <a:srgbClr val="FF0000"/>
                </a:solidFill>
              </a:rPr>
              <a:t>획득 및 크기 조정 후 완료까지 대기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26F37-834B-1636-6AB2-C31F8EDCD6A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Volume Resizing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8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4" grpId="0"/>
      <p:bldP spid="4" grpId="1"/>
      <p:bldP spid="34" grpId="0" animBg="1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18288000" cy="10286999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12" y="1320746"/>
            <a:ext cx="10709813" cy="83727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83030" y="1582060"/>
            <a:ext cx="7838384" cy="80134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87545" y="4785564"/>
            <a:ext cx="2684195" cy="859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 dirty="0">
                <a:solidFill>
                  <a:srgbClr val="FFFF00"/>
                </a:solidFill>
              </a:rPr>
              <a:t>파일 시스템 크기 조정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78" y="1320746"/>
            <a:ext cx="8677812" cy="74463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082429" y="1350543"/>
            <a:ext cx="6129866" cy="2457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147360" y="3687311"/>
            <a:ext cx="5435814" cy="859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 dirty="0">
                <a:solidFill>
                  <a:srgbClr val="FF0000"/>
                </a:solidFill>
              </a:rPr>
              <a:t>저장 확인 및 권한 부여 후 실행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28" y="8454358"/>
            <a:ext cx="8650662" cy="122948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152414" y="8424491"/>
            <a:ext cx="4898198" cy="4242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2700">
              <a:solidFill>
                <a:srgbClr val="FFFF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948751" y="8206778"/>
            <a:ext cx="2743200" cy="859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 dirty="0">
                <a:solidFill>
                  <a:srgbClr val="FF0000"/>
                </a:solidFill>
              </a:rPr>
              <a:t>볼륨 크기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2796F-531E-BC8B-D18B-249D527F5D61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Volume Resizing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86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7" grpId="0" animBg="1"/>
      <p:bldP spid="17" grpId="1" animBg="1"/>
      <p:bldP spid="18" grpId="0"/>
      <p:bldP spid="18" grpId="1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2"/>
            <a:ext cx="18288000" cy="10286999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248789" y="9262578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3" y="2045625"/>
            <a:ext cx="6081579" cy="6443808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54" y="3266993"/>
            <a:ext cx="8426586" cy="4001070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9230106" y="5812903"/>
            <a:ext cx="4246125" cy="1455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6"/>
            <a:ext cx="7135113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Kinesis Data Firehose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구성 과정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8BFE4-35BA-C35D-7AE8-3391A8FFDD86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Kinesis Data Firehose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5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43" y="1850529"/>
            <a:ext cx="6624633" cy="6487929"/>
          </a:xfrm>
          <a:prstGeom prst="rect">
            <a:avLst/>
          </a:prstGeom>
          <a:ln w="38100">
            <a:solidFill>
              <a:srgbClr val="FF8961"/>
            </a:solidFill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110841" y="2598954"/>
            <a:ext cx="4371237" cy="107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타원 3"/>
          <p:cNvSpPr/>
          <p:nvPr/>
        </p:nvSpPr>
        <p:spPr>
          <a:xfrm>
            <a:off x="14123506" y="5655612"/>
            <a:ext cx="100694" cy="849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39" y="9293996"/>
            <a:ext cx="7135113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Visual ETL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구축 과정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9752A-A567-5E38-42D8-14E4188EBBD3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Visual ETL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053102-745E-3447-849C-E541B3F1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360" y="1850529"/>
            <a:ext cx="6718632" cy="6487929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</p:spTree>
    <p:extLst>
      <p:ext uri="{BB962C8B-B14F-4D97-AF65-F5344CB8AC3E}">
        <p14:creationId xmlns:p14="http://schemas.microsoft.com/office/powerpoint/2010/main" val="30688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94AD-E4F8-733A-0F98-EBD027F5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809979-FB83-F437-77AE-26D19A3E80A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4FC362F-FF31-D354-73A0-08B9F9E96C32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CD9EEAB-9914-822C-38E8-80800CAC183C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B07C555-E46E-2816-89CB-054C7AACC660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A4282C-B2A5-F659-2BFB-3570644500C3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067AA1E-5B8B-3241-E7A5-734FD1923C08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CB27860-BC34-580A-916A-A4F31640B3F1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9B8321B-0F7B-8168-1F79-00561905173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1D3F1D6-5C25-A2F0-9B39-1BB2137C6791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9A6CC63-2B7F-0E62-F0E6-D4BEE7C84A87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64FF833-27F3-3408-2716-ED41975D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43" y="1850529"/>
            <a:ext cx="6624633" cy="6487929"/>
          </a:xfrm>
          <a:prstGeom prst="rect">
            <a:avLst/>
          </a:prstGeom>
          <a:ln w="38100">
            <a:solidFill>
              <a:srgbClr val="FF8961"/>
            </a:solidFill>
          </a:ln>
          <a:effectLst/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EE3678-9784-217B-C100-477AA66079F7}"/>
              </a:ext>
            </a:extLst>
          </p:cNvPr>
          <p:cNvSpPr/>
          <p:nvPr/>
        </p:nvSpPr>
        <p:spPr>
          <a:xfrm>
            <a:off x="3096360" y="4596467"/>
            <a:ext cx="4371237" cy="1059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E6EA0C-31FB-8FC4-E39F-788844B7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34" y="1850529"/>
            <a:ext cx="6718632" cy="6487929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E8C906-8219-0758-0861-252A95120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734" y="1841421"/>
            <a:ext cx="6718632" cy="6487929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BCA9848-CBF5-D065-97A2-6C53A7A93CB0}"/>
              </a:ext>
            </a:extLst>
          </p:cNvPr>
          <p:cNvSpPr/>
          <p:nvPr/>
        </p:nvSpPr>
        <p:spPr>
          <a:xfrm>
            <a:off x="14123506" y="5655612"/>
            <a:ext cx="100694" cy="849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B74283D4-5052-375E-2D38-B953D02073EF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0AD493F7-116D-4118-5380-995F380E350A}"/>
              </a:ext>
            </a:extLst>
          </p:cNvPr>
          <p:cNvSpPr txBox="1"/>
          <p:nvPr/>
        </p:nvSpPr>
        <p:spPr>
          <a:xfrm>
            <a:off x="5576439" y="9293996"/>
            <a:ext cx="7135113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Visual ETL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구축 과정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65771-7672-69A1-5C02-EA940A183B9B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Visual ETL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FF361-D9C5-723C-AAE1-27FFCBD5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2AEE10-1247-CF1F-411C-15EB7B90C77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957A39A-46AD-8C76-EF61-4F322DD8745F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8E7792BE-943A-DEB1-1374-E601C8EB597A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118444-7182-3E42-1CA2-30106504A43D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D537221-6B27-583A-41AF-B7A8262914D7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568AAF1-91A0-414B-BA8A-F174458AF2CF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32F00A9-3ECC-2E73-2047-88D86551F177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9D1D498-5B3A-2F53-1E43-43D4E9CA49FF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A22876-0BC8-8BED-2911-BF46F5147A39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F560D57-B39F-F6A5-E2A2-66CDBE4E3B33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F55AA0-5715-D094-9DAD-A5642074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43" y="1850529"/>
            <a:ext cx="6624633" cy="6487929"/>
          </a:xfrm>
          <a:prstGeom prst="rect">
            <a:avLst/>
          </a:prstGeom>
          <a:ln w="38100">
            <a:solidFill>
              <a:srgbClr val="FF8961"/>
            </a:solidFill>
          </a:ln>
          <a:effectLst/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70FD8-8A20-CC8D-1E59-B12E6B59B0F4}"/>
              </a:ext>
            </a:extLst>
          </p:cNvPr>
          <p:cNvSpPr/>
          <p:nvPr/>
        </p:nvSpPr>
        <p:spPr>
          <a:xfrm>
            <a:off x="3059989" y="6577890"/>
            <a:ext cx="4407611" cy="1066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F74D71F-7A5B-1CC8-4DB8-ED63591AA40C}"/>
              </a:ext>
            </a:extLst>
          </p:cNvPr>
          <p:cNvSpPr/>
          <p:nvPr/>
        </p:nvSpPr>
        <p:spPr>
          <a:xfrm>
            <a:off x="14123506" y="5655612"/>
            <a:ext cx="100694" cy="849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C82020F3-0E40-1C2A-BB62-A5D91610F0DB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EBFDD4D-8185-54EF-7A9A-5F1210DE21C3}"/>
              </a:ext>
            </a:extLst>
          </p:cNvPr>
          <p:cNvSpPr txBox="1"/>
          <p:nvPr/>
        </p:nvSpPr>
        <p:spPr>
          <a:xfrm>
            <a:off x="5576439" y="9293996"/>
            <a:ext cx="7135113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Visual ETL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구축 과정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B12C8-C9DA-E5FF-71A7-555596327526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Visual ETL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7D131-FE71-336F-19BA-357FDC1E4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277" y="1839755"/>
            <a:ext cx="6733539" cy="6511986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</p:spTree>
    <p:extLst>
      <p:ext uri="{BB962C8B-B14F-4D97-AF65-F5344CB8AC3E}">
        <p14:creationId xmlns:p14="http://schemas.microsoft.com/office/powerpoint/2010/main" val="37362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35" y="2289514"/>
            <a:ext cx="15166254" cy="5954996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939036" y="4114800"/>
            <a:ext cx="7509764" cy="3980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7"/>
          <p:cNvSpPr/>
          <p:nvPr/>
        </p:nvSpPr>
        <p:spPr>
          <a:xfrm>
            <a:off x="9638711" y="4114799"/>
            <a:ext cx="7357203" cy="398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4865495" y="9324401"/>
            <a:ext cx="8557005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품질 관리 및 빠른 데이터 분석을 위한 기초 정보 제공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A0C54-48E0-44E5-CE11-050578FD5CD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AWS Glue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DataBrew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3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96AE27-73BC-3147-037B-8FE8B0B6CEC9}"/>
              </a:ext>
            </a:extLst>
          </p:cNvPr>
          <p:cNvSpPr/>
          <p:nvPr/>
        </p:nvSpPr>
        <p:spPr>
          <a:xfrm>
            <a:off x="12991947" y="1866900"/>
            <a:ext cx="4191000" cy="830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852D3B-0E78-0BE3-0F13-810AEFF523F5}"/>
              </a:ext>
            </a:extLst>
          </p:cNvPr>
          <p:cNvSpPr/>
          <p:nvPr/>
        </p:nvSpPr>
        <p:spPr>
          <a:xfrm>
            <a:off x="7279828" y="1866900"/>
            <a:ext cx="4191000" cy="830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8D6CF6-5477-1B63-984B-8FD7A919D7B7}"/>
              </a:ext>
            </a:extLst>
          </p:cNvPr>
          <p:cNvSpPr/>
          <p:nvPr/>
        </p:nvSpPr>
        <p:spPr>
          <a:xfrm>
            <a:off x="1752600" y="1866900"/>
            <a:ext cx="4191000" cy="830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文本框 6"/>
          <p:cNvSpPr txBox="1"/>
          <p:nvPr/>
        </p:nvSpPr>
        <p:spPr>
          <a:xfrm>
            <a:off x="2904726" y="6055897"/>
            <a:ext cx="183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김영재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2" name="文本框 22"/>
          <p:cNvSpPr txBox="1"/>
          <p:nvPr/>
        </p:nvSpPr>
        <p:spPr>
          <a:xfrm>
            <a:off x="2006968" y="7941073"/>
            <a:ext cx="362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시스템 모니터링 구현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시스템 알림 구현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13354324" y="7941072"/>
            <a:ext cx="357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서버 용량 관리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데이터 최적화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7667914" y="366205"/>
            <a:ext cx="3414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팀원 소개</a:t>
            </a:r>
            <a:endParaRPr lang="zh-CN" altLang="en-US" sz="6000" b="1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cxnSp>
        <p:nvCxnSpPr>
          <p:cNvPr id="30" name="直接连接符 5"/>
          <p:cNvCxnSpPr>
            <a:cxnSpLocks/>
          </p:cNvCxnSpPr>
          <p:nvPr/>
        </p:nvCxnSpPr>
        <p:spPr>
          <a:xfrm>
            <a:off x="7279828" y="1485900"/>
            <a:ext cx="4191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3EA046A-CB26-D858-1AC9-0A826D16E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07" y="2470842"/>
            <a:ext cx="3504895" cy="35048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AD0C6B-5FA7-59CA-1A17-1598C6AAD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78" y="2470842"/>
            <a:ext cx="3504895" cy="35048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E27F172-FEF4-E0AF-BE1B-94386B508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470873"/>
            <a:ext cx="3504895" cy="35048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E5D976-3BC6-6B43-BC85-69FAA7E41043}"/>
              </a:ext>
            </a:extLst>
          </p:cNvPr>
          <p:cNvSpPr txBox="1"/>
          <p:nvPr/>
        </p:nvSpPr>
        <p:spPr>
          <a:xfrm>
            <a:off x="3010371" y="6843944"/>
            <a:ext cx="16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팀원</a:t>
            </a:r>
            <a:endParaRPr lang="ko-KR" altLang="en-US" sz="3200" b="1" dirty="0"/>
          </a:p>
        </p:txBody>
      </p:sp>
      <p:sp>
        <p:nvSpPr>
          <p:cNvPr id="42" name="文本框 6">
            <a:extLst>
              <a:ext uri="{FF2B5EF4-FFF2-40B4-BE49-F238E27FC236}">
                <a16:creationId xmlns:a16="http://schemas.microsoft.com/office/drawing/2014/main" id="{7B28DD7E-4287-908A-E661-11BA8D2D68E6}"/>
              </a:ext>
            </a:extLst>
          </p:cNvPr>
          <p:cNvSpPr txBox="1"/>
          <p:nvPr/>
        </p:nvSpPr>
        <p:spPr>
          <a:xfrm>
            <a:off x="8458200" y="6055897"/>
            <a:ext cx="183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백재훈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9CE3DC-6F23-9D76-1FF6-7186E64F0EA0}"/>
              </a:ext>
            </a:extLst>
          </p:cNvPr>
          <p:cNvSpPr txBox="1"/>
          <p:nvPr/>
        </p:nvSpPr>
        <p:spPr>
          <a:xfrm>
            <a:off x="8563845" y="6843944"/>
            <a:ext cx="16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팀장</a:t>
            </a:r>
            <a:endParaRPr lang="ko-KR" altLang="en-US" sz="3200" b="1" dirty="0"/>
          </a:p>
        </p:txBody>
      </p:sp>
      <p:sp>
        <p:nvSpPr>
          <p:cNvPr id="44" name="文本框 6">
            <a:extLst>
              <a:ext uri="{FF2B5EF4-FFF2-40B4-BE49-F238E27FC236}">
                <a16:creationId xmlns:a16="http://schemas.microsoft.com/office/drawing/2014/main" id="{E7FE85A4-79F6-4A05-A565-B4B0C858EBC5}"/>
              </a:ext>
            </a:extLst>
          </p:cNvPr>
          <p:cNvSpPr txBox="1"/>
          <p:nvPr/>
        </p:nvSpPr>
        <p:spPr>
          <a:xfrm>
            <a:off x="14222964" y="6055897"/>
            <a:ext cx="183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전주일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830183-3DFA-A782-3B34-0734BBB2E853}"/>
              </a:ext>
            </a:extLst>
          </p:cNvPr>
          <p:cNvSpPr txBox="1"/>
          <p:nvPr/>
        </p:nvSpPr>
        <p:spPr>
          <a:xfrm>
            <a:off x="14328609" y="6843944"/>
            <a:ext cx="162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156" dirty="0">
                <a:solidFill>
                  <a:srgbClr val="000000"/>
                </a:solidFill>
                <a:latin typeface="Tlab 돋움 미디움"/>
                <a:ea typeface="Tlab 돋움 미디움"/>
              </a:rPr>
              <a:t>팀원</a:t>
            </a:r>
            <a:endParaRPr lang="ko-KR" altLang="en-US" sz="3200" b="1" dirty="0"/>
          </a:p>
        </p:txBody>
      </p:sp>
      <p:sp>
        <p:nvSpPr>
          <p:cNvPr id="56" name="文本框 28">
            <a:extLst>
              <a:ext uri="{FF2B5EF4-FFF2-40B4-BE49-F238E27FC236}">
                <a16:creationId xmlns:a16="http://schemas.microsoft.com/office/drawing/2014/main" id="{0C6718FC-F128-2680-7F56-169A2375622A}"/>
              </a:ext>
            </a:extLst>
          </p:cNvPr>
          <p:cNvSpPr txBox="1"/>
          <p:nvPr/>
        </p:nvSpPr>
        <p:spPr>
          <a:xfrm>
            <a:off x="7279828" y="7942398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환경 구성</a:t>
            </a:r>
          </a:p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IAM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보안 구성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데이터 시각화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79" y="2029556"/>
            <a:ext cx="12760035" cy="6136173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19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4865495" y="9324401"/>
            <a:ext cx="8557005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평균</a:t>
            </a: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중앙값</a:t>
            </a: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 편차 등 상세한 통계 정보 제공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E29B3-8F6F-9C67-45FA-799520153AFC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AWS Glue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DataBrew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1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245705" y="9197001"/>
            <a:ext cx="68579" cy="682944"/>
            <a:chOff x="356839" y="6106926"/>
            <a:chExt cx="45719" cy="4552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00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04" y="2688953"/>
            <a:ext cx="14848608" cy="4909086"/>
          </a:xfrm>
          <a:prstGeom prst="rect">
            <a:avLst/>
          </a:prstGeom>
          <a:ln w="38100">
            <a:solidFill>
              <a:srgbClr val="FF896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115916" y="7247661"/>
            <a:ext cx="9355649" cy="350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9" y="9192395"/>
            <a:ext cx="10463819" cy="746486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4865495" y="9324401"/>
            <a:ext cx="8557005" cy="444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S3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</a:t>
            </a:r>
            <a:r>
              <a:rPr lang="en-US" altLang="ko-KR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JSON </a:t>
            </a:r>
            <a:r>
              <a:rPr lang="ko-KR" altLang="en-US" sz="2801" b="1" spc="-146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형식으로 저장</a:t>
            </a:r>
            <a:endParaRPr sz="2801" b="1" dirty="0">
              <a:latin typeface="Malgun Gothic"/>
              <a:cs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7836B-4C67-D686-9B3E-0BB0B851021F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3-3 AWS Glue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DataBrew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1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4343400" y="9343460"/>
            <a:ext cx="920636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Glue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저장된 테이블을 </a:t>
            </a: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Athena</a:t>
            </a: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에서 불러와 데이터 세트 생성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677DE3-6DC4-437A-7320-5FD44AC4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12355"/>
            <a:ext cx="16964025" cy="5257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D3917C-E63F-2B9C-A723-BD7689372B22}"/>
              </a:ext>
            </a:extLst>
          </p:cNvPr>
          <p:cNvSpPr/>
          <p:nvPr/>
        </p:nvSpPr>
        <p:spPr>
          <a:xfrm>
            <a:off x="14706600" y="4305300"/>
            <a:ext cx="31242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D8C3E-79D3-6C82-637F-CB7243630B76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QuickSight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2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9D840328-50FF-1F1A-8729-012B61E2FFB1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BE9BA9E8-D53E-431B-3C50-5A7823B0AB22}"/>
              </a:ext>
            </a:extLst>
          </p:cNvPr>
          <p:cNvSpPr txBox="1"/>
          <p:nvPr/>
        </p:nvSpPr>
        <p:spPr>
          <a:xfrm>
            <a:off x="5576440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세트 생성 후 수정 및 저장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ECE38-C103-1156-D43B-AEA90E80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5" y="1866900"/>
            <a:ext cx="16430217" cy="6221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3D4DE-CC24-D6D0-97B6-35807FF07CB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QuickSight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6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12C5F-356E-2C12-B203-115C5797B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A8BE571-22B4-5373-8AAD-A670C208324F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7452966A-DC01-1590-A5CC-22735008E331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03654B4-2450-E0D6-7E11-01FABB856873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913202-9347-10BE-6002-565A87FDDE91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98DD78-8906-EB53-A85F-524B9E48FDD0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E08EC22-9878-93F9-A02E-4A3D94268E03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6E2A69-7904-3DFD-272F-069BB74839DC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A9A208C-6FE3-A1A7-682E-9B512B669BA5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1FFAB7-7682-39E5-D10B-7A7084263822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8EB4FC2C-23FE-7278-8165-13AECC7A6A98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986011FD-B947-B0D4-28B9-A8BB9B669FD0}"/>
              </a:ext>
            </a:extLst>
          </p:cNvPr>
          <p:cNvSpPr txBox="1"/>
          <p:nvPr/>
        </p:nvSpPr>
        <p:spPr>
          <a:xfrm>
            <a:off x="5576440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세트 시각화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C571DA-2135-DBED-3DF0-330876CA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56" y="1274802"/>
            <a:ext cx="13633480" cy="7597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8BACED-B9B5-BB71-6CA7-A394641E2F36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QuickSight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4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D550-3720-C98F-B938-7DEBFA84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E60EEC-3465-6368-EA37-E2D6B36D496F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77562D4-838E-ACA2-711E-543679244F63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04F7995-B7C2-88D5-3F0A-59B690B67407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37C476-F5A8-B3A4-1D35-431D0040DB68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40BB750-1E82-9D10-ECFC-369C5DFFCDB3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E7D7FFD-CD66-BE6A-2E55-FA64F03C9E77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82692F-D09C-F94E-5FC5-7A65EB698809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F0A3867-74B5-F305-F553-469603ED4E0F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AF94E7C-1711-F40F-AADE-48BA4ECC1563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1" name="object 19">
            <a:extLst>
              <a:ext uri="{FF2B5EF4-FFF2-40B4-BE49-F238E27FC236}">
                <a16:creationId xmlns:a16="http://schemas.microsoft.com/office/drawing/2014/main" id="{016CFBD7-2FE6-16C2-3486-083FA2684329}"/>
              </a:ext>
            </a:extLst>
          </p:cNvPr>
          <p:cNvSpPr/>
          <p:nvPr/>
        </p:nvSpPr>
        <p:spPr>
          <a:xfrm>
            <a:off x="3912088" y="9192394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2BB80B3C-D990-7290-61FB-1209C8B49268}"/>
              </a:ext>
            </a:extLst>
          </p:cNvPr>
          <p:cNvSpPr txBox="1"/>
          <p:nvPr/>
        </p:nvSpPr>
        <p:spPr>
          <a:xfrm>
            <a:off x="5576440" y="9293995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세트 시각화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3093CE-6212-A05A-4F4C-269EF752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26" y="2476500"/>
            <a:ext cx="13930540" cy="579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29FD90-20D5-0786-3D58-273C56989558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QuickSight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8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8FB239B-AF3A-5AB6-DF45-46003054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510656"/>
            <a:ext cx="15268575" cy="800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BA9AA-B0B5-2615-7972-DC5E35E1B560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DashBoard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3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5EEB0-5F20-D6F8-6373-C7BA8062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7D70C52-483B-6F80-DC10-9EFED7936331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280CB91-6BB2-3487-1687-6369D270711B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2E47B6A-B47F-C749-DD6D-18FB6BA4B2F3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DDD248-07DF-0646-BD82-4ABE184F1C18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675DD9D-9425-38C3-D245-FBBE1F44AF9D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08B10B-2931-326F-B5FB-E7575DCCF0E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E609264-9722-57F7-AD14-2BDE5133D0C3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D8B3707-F0C5-2A06-341A-A778F842A366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7B04C8B-B1DE-3AE5-18EE-7DEA140129F3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0B31E2-0805-4033-882F-5910FC86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2705100"/>
            <a:ext cx="15163800" cy="464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E91EE-C396-7658-3F46-B35286439137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DashBoard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6202F-20B5-9347-09C1-7AF0F833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91CF92E-1A64-3B9D-9A6F-1B2B6C66F904}"/>
              </a:ext>
            </a:extLst>
          </p:cNvPr>
          <p:cNvGrpSpPr/>
          <p:nvPr/>
        </p:nvGrpSpPr>
        <p:grpSpPr>
          <a:xfrm>
            <a:off x="0" y="-2241"/>
            <a:ext cx="57218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E9DC789-A63C-F62A-783F-EC961D3FDE4D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86CA79F-24D4-73F0-1E82-2A92EC7CA6A0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03AC392-4A8A-BA59-B610-5274053DDD0F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269990-9A94-A0D1-1B46-5CA67BBDCEDE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9175E5D-2E88-9468-E764-888093C08FE7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55AEBC-D78D-C68F-30A8-90AEA2318F30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BE67FF0-E8AF-4658-06B1-D687167FE285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9F78F9-CDB4-1D40-4470-960B98564FD7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56F8E5-1C01-94D7-ED74-F0602FF5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1768455"/>
            <a:ext cx="15249525" cy="7591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A9BED6-560B-7016-66E0-519179523849}"/>
              </a:ext>
            </a:extLst>
          </p:cNvPr>
          <p:cNvSpPr txBox="1"/>
          <p:nvPr/>
        </p:nvSpPr>
        <p:spPr>
          <a:xfrm>
            <a:off x="838200" y="295005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3-4 </a:t>
            </a:r>
            <a:r>
              <a:rPr lang="en-US" altLang="ko-KR" sz="4000" b="1" spc="8" dirty="0" err="1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DashBoard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336CA-F23F-BE7E-D2E1-FFBAD232597C}"/>
              </a:ext>
            </a:extLst>
          </p:cNvPr>
          <p:cNvSpPr txBox="1"/>
          <p:nvPr/>
        </p:nvSpPr>
        <p:spPr>
          <a:xfrm>
            <a:off x="1295400" y="1638300"/>
            <a:ext cx="6019800" cy="16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en-US" altLang="ko-KR" sz="130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04</a:t>
            </a: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738E5-AAC3-B2E0-AD8C-D26CA481FAB6}"/>
              </a:ext>
            </a:extLst>
          </p:cNvPr>
          <p:cNvSpPr txBox="1"/>
          <p:nvPr/>
        </p:nvSpPr>
        <p:spPr>
          <a:xfrm>
            <a:off x="1295400" y="3524105"/>
            <a:ext cx="6019800" cy="146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마치며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714E2-2B9B-A573-2F20-F40881C5A127}"/>
              </a:ext>
            </a:extLst>
          </p:cNvPr>
          <p:cNvSpPr txBox="1"/>
          <p:nvPr/>
        </p:nvSpPr>
        <p:spPr>
          <a:xfrm>
            <a:off x="1295400" y="5299803"/>
            <a:ext cx="525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4-1. </a:t>
            </a:r>
            <a:r>
              <a:rPr lang="ko-KR" altLang="en-US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프로젝트 자체 평가</a:t>
            </a: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      </a:t>
            </a:r>
          </a:p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ln>
                  <a:solidFill>
                    <a:srgbClr val="616161">
                      <a:alpha val="0"/>
                    </a:srgbClr>
                  </a:solidFill>
                </a:ln>
                <a:solidFill>
                  <a:srgbClr val="FFFFFF"/>
                </a:solidFill>
                <a:latin typeface="Tlab 돋움 미디움"/>
                <a:ea typeface="Tlab 돋움 미디움"/>
              </a:rPr>
              <a:t>4-2. Q&amp;A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B0ADEFB-294E-88E8-0A40-E105E54A4B32}"/>
              </a:ext>
            </a:extLst>
          </p:cNvPr>
          <p:cNvSpPr/>
          <p:nvPr/>
        </p:nvSpPr>
        <p:spPr>
          <a:xfrm>
            <a:off x="7620000" y="4253945"/>
            <a:ext cx="9916697" cy="4922288"/>
          </a:xfrm>
          <a:custGeom>
            <a:avLst/>
            <a:gdLst/>
            <a:ahLst/>
            <a:cxnLst/>
            <a:rect l="l" t="t" r="r" b="b"/>
            <a:pathLst>
              <a:path w="9916697" h="4922288">
                <a:moveTo>
                  <a:pt x="0" y="0"/>
                </a:moveTo>
                <a:lnTo>
                  <a:pt x="9916697" y="0"/>
                </a:lnTo>
                <a:lnTo>
                  <a:pt x="9916697" y="4922288"/>
                </a:lnTo>
                <a:lnTo>
                  <a:pt x="0" y="492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A686C597-2AC7-26DB-83E6-9338721BD2E5}"/>
              </a:ext>
            </a:extLst>
          </p:cNvPr>
          <p:cNvSpPr/>
          <p:nvPr/>
        </p:nvSpPr>
        <p:spPr>
          <a:xfrm>
            <a:off x="1295400" y="9176233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E544C5-7E7C-295B-A09F-CF4684664F8E}"/>
              </a:ext>
            </a:extLst>
          </p:cNvPr>
          <p:cNvSpPr/>
          <p:nvPr/>
        </p:nvSpPr>
        <p:spPr>
          <a:xfrm>
            <a:off x="1209676" y="931513"/>
            <a:ext cx="15944849" cy="2098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10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2241" y="0"/>
            <a:ext cx="57211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28" name="object 19">
            <a:extLst>
              <a:ext uri="{FF2B5EF4-FFF2-40B4-BE49-F238E27FC236}">
                <a16:creationId xmlns:a16="http://schemas.microsoft.com/office/drawing/2014/main" id="{7219AFF2-70B1-6568-40AF-FE66EF094B7F}"/>
              </a:ext>
            </a:extLst>
          </p:cNvPr>
          <p:cNvSpPr/>
          <p:nvPr/>
        </p:nvSpPr>
        <p:spPr>
          <a:xfrm>
            <a:off x="4108610" y="8986637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20">
            <a:extLst>
              <a:ext uri="{FF2B5EF4-FFF2-40B4-BE49-F238E27FC236}">
                <a16:creationId xmlns:a16="http://schemas.microsoft.com/office/drawing/2014/main" id="{B22276DC-2FD2-FB33-A6A7-4D68CD655250}"/>
              </a:ext>
            </a:extLst>
          </p:cNvPr>
          <p:cNvSpPr txBox="1"/>
          <p:nvPr/>
        </p:nvSpPr>
        <p:spPr>
          <a:xfrm>
            <a:off x="5911519" y="9110704"/>
            <a:ext cx="68580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높은 성장세를 보이는 해외 시장 규모</a:t>
            </a:r>
            <a:endParaRPr sz="2800" b="1" dirty="0"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39F97F-7239-ACC1-92F5-1ACBC6C4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02" y="1425932"/>
            <a:ext cx="15703634" cy="7248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DF095D-B2EA-4A9A-0130-8CAD30778748}"/>
              </a:ext>
            </a:extLst>
          </p:cNvPr>
          <p:cNvSpPr txBox="1"/>
          <p:nvPr/>
        </p:nvSpPr>
        <p:spPr>
          <a:xfrm>
            <a:off x="1066800" y="238497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시나리오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grpSp>
        <p:nvGrpSpPr>
          <p:cNvPr id="4" name="그룹 30">
            <a:extLst>
              <a:ext uri="{FF2B5EF4-FFF2-40B4-BE49-F238E27FC236}">
                <a16:creationId xmlns:a16="http://schemas.microsoft.com/office/drawing/2014/main" id="{BFC410B1-587F-7999-5277-5B2ACBB60F0D}"/>
              </a:ext>
            </a:extLst>
          </p:cNvPr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5" name="타원 24">
              <a:extLst>
                <a:ext uri="{FF2B5EF4-FFF2-40B4-BE49-F238E27FC236}">
                  <a16:creationId xmlns:a16="http://schemas.microsoft.com/office/drawing/2014/main" id="{0C5E8B72-3F6B-2C56-AB74-286CE0253DE3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" name="타원 26">
              <a:extLst>
                <a:ext uri="{FF2B5EF4-FFF2-40B4-BE49-F238E27FC236}">
                  <a16:creationId xmlns:a16="http://schemas.microsoft.com/office/drawing/2014/main" id="{9C1BB2A8-A00D-1456-0E2A-F2F98150C906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타원 27">
              <a:extLst>
                <a:ext uri="{FF2B5EF4-FFF2-40B4-BE49-F238E27FC236}">
                  <a16:creationId xmlns:a16="http://schemas.microsoft.com/office/drawing/2014/main" id="{455DD456-B6E3-1A26-EAA1-DCE466494ED5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9" name="타원 28">
              <a:extLst>
                <a:ext uri="{FF2B5EF4-FFF2-40B4-BE49-F238E27FC236}">
                  <a16:creationId xmlns:a16="http://schemas.microsoft.com/office/drawing/2014/main" id="{9F740656-B457-4AF6-0178-EB0B64272678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1" name="타원 29">
              <a:extLst>
                <a:ext uri="{FF2B5EF4-FFF2-40B4-BE49-F238E27FC236}">
                  <a16:creationId xmlns:a16="http://schemas.microsoft.com/office/drawing/2014/main" id="{6678B81E-0F88-D0ED-38B4-4EBB0D3EFA4B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6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3">
            <a:extLst>
              <a:ext uri="{FF2B5EF4-FFF2-40B4-BE49-F238E27FC236}">
                <a16:creationId xmlns:a16="http://schemas.microsoft.com/office/drawing/2014/main" id="{E983A938-7C68-BDBF-A9D2-90FBEC9D3C77}"/>
              </a:ext>
            </a:extLst>
          </p:cNvPr>
          <p:cNvGrpSpPr/>
          <p:nvPr/>
        </p:nvGrpSpPr>
        <p:grpSpPr>
          <a:xfrm>
            <a:off x="0" y="1"/>
            <a:ext cx="571761" cy="10286986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4B7DBC16-3B87-C32A-D2B7-F32845D7ADA5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35">
              <a:extLst>
                <a:ext uri="{FF2B5EF4-FFF2-40B4-BE49-F238E27FC236}">
                  <a16:creationId xmlns:a16="http://schemas.microsoft.com/office/drawing/2014/main" id="{C6398B7B-9605-0653-85A2-792681E9F1AB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57461A8-C02D-0492-82DA-534FF905133E}"/>
              </a:ext>
            </a:extLst>
          </p:cNvPr>
          <p:cNvSpPr txBox="1"/>
          <p:nvPr/>
        </p:nvSpPr>
        <p:spPr>
          <a:xfrm>
            <a:off x="1107755" y="461971"/>
            <a:ext cx="102045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3-1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프로젝트 자체 평가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2077" name="그림 2076">
            <a:extLst>
              <a:ext uri="{FF2B5EF4-FFF2-40B4-BE49-F238E27FC236}">
                <a16:creationId xmlns:a16="http://schemas.microsoft.com/office/drawing/2014/main" id="{B162E87E-57B7-0AE7-DA5A-CFB1E0F4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92" y="2324100"/>
            <a:ext cx="15645616" cy="6477000"/>
          </a:xfrm>
          <a:prstGeom prst="rect">
            <a:avLst/>
          </a:prstGeom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3CC589AE-4AC1-E7B2-CBA4-FA03D6BCB97A}"/>
              </a:ext>
            </a:extLst>
          </p:cNvPr>
          <p:cNvSpPr txBox="1"/>
          <p:nvPr/>
        </p:nvSpPr>
        <p:spPr>
          <a:xfrm>
            <a:off x="4267200" y="2705100"/>
            <a:ext cx="1242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비용 문제로 인한 제한된 서비스  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DE2F5028-443A-C70C-70EA-02EFA39ACF46}"/>
              </a:ext>
            </a:extLst>
          </p:cNvPr>
          <p:cNvSpPr txBox="1"/>
          <p:nvPr/>
        </p:nvSpPr>
        <p:spPr>
          <a:xfrm>
            <a:off x="4267200" y="5208657"/>
            <a:ext cx="1242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정기적인 회의로 인한 원활한 의사소통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DD45195E-0CE1-2C2A-F5E0-299FB41DD758}"/>
              </a:ext>
            </a:extLst>
          </p:cNvPr>
          <p:cNvSpPr txBox="1"/>
          <p:nvPr/>
        </p:nvSpPr>
        <p:spPr>
          <a:xfrm>
            <a:off x="4267200" y="7608957"/>
            <a:ext cx="1242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다양한 서비스 경험을 통한 학습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0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E794D-B61E-EB98-4D6D-7AF2397C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E0E857-4151-5970-ADB9-9923410F9145}"/>
              </a:ext>
            </a:extLst>
          </p:cNvPr>
          <p:cNvGrpSpPr/>
          <p:nvPr/>
        </p:nvGrpSpPr>
        <p:grpSpPr>
          <a:xfrm>
            <a:off x="13681200" y="-877421"/>
            <a:ext cx="5167905" cy="5167905"/>
            <a:chOff x="0" y="0"/>
            <a:chExt cx="890715" cy="890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5CB8669-685E-32DF-7F90-AEC0337C1920}"/>
                </a:ext>
              </a:extLst>
            </p:cNvPr>
            <p:cNvSpPr/>
            <p:nvPr/>
          </p:nvSpPr>
          <p:spPr>
            <a:xfrm>
              <a:off x="0" y="0"/>
              <a:ext cx="890715" cy="890715"/>
            </a:xfrm>
            <a:custGeom>
              <a:avLst/>
              <a:gdLst/>
              <a:ahLst/>
              <a:cxnLst/>
              <a:rect l="l" t="t" r="r" b="b"/>
              <a:pathLst>
                <a:path w="890715" h="890715">
                  <a:moveTo>
                    <a:pt x="445358" y="0"/>
                  </a:moveTo>
                  <a:cubicBezTo>
                    <a:pt x="199393" y="0"/>
                    <a:pt x="0" y="199393"/>
                    <a:pt x="0" y="445358"/>
                  </a:cubicBezTo>
                  <a:cubicBezTo>
                    <a:pt x="0" y="691322"/>
                    <a:pt x="199393" y="890715"/>
                    <a:pt x="445358" y="890715"/>
                  </a:cubicBezTo>
                  <a:cubicBezTo>
                    <a:pt x="691322" y="890715"/>
                    <a:pt x="890715" y="691322"/>
                    <a:pt x="890715" y="445358"/>
                  </a:cubicBezTo>
                  <a:cubicBezTo>
                    <a:pt x="890715" y="199393"/>
                    <a:pt x="691322" y="0"/>
                    <a:pt x="445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AC65A99-79A4-E19F-C55C-F1A002592DD3}"/>
                </a:ext>
              </a:extLst>
            </p:cNvPr>
            <p:cNvSpPr txBox="1"/>
            <p:nvPr/>
          </p:nvSpPr>
          <p:spPr>
            <a:xfrm>
              <a:off x="83505" y="35880"/>
              <a:ext cx="723706" cy="771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A0CD310-6B92-DE4A-A52C-FD27AA43C6BF}"/>
              </a:ext>
            </a:extLst>
          </p:cNvPr>
          <p:cNvSpPr/>
          <p:nvPr/>
        </p:nvSpPr>
        <p:spPr>
          <a:xfrm>
            <a:off x="10056353" y="2626724"/>
            <a:ext cx="8231647" cy="6660151"/>
          </a:xfrm>
          <a:custGeom>
            <a:avLst/>
            <a:gdLst/>
            <a:ahLst/>
            <a:cxnLst/>
            <a:rect l="l" t="t" r="r" b="b"/>
            <a:pathLst>
              <a:path w="8231647" h="6660151">
                <a:moveTo>
                  <a:pt x="0" y="0"/>
                </a:moveTo>
                <a:lnTo>
                  <a:pt x="8231647" y="0"/>
                </a:lnTo>
                <a:lnTo>
                  <a:pt x="8231647" y="6660151"/>
                </a:lnTo>
                <a:lnTo>
                  <a:pt x="0" y="666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4D59B4-5885-1ADF-4B17-8E97507D1FC6}"/>
              </a:ext>
            </a:extLst>
          </p:cNvPr>
          <p:cNvSpPr txBox="1"/>
          <p:nvPr/>
        </p:nvSpPr>
        <p:spPr>
          <a:xfrm>
            <a:off x="1777439" y="3805996"/>
            <a:ext cx="7823923" cy="164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9"/>
              </a:lnSpc>
            </a:pPr>
            <a:r>
              <a:rPr lang="en-US" sz="9999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Q&amp;A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ABEA41E-BBB5-C972-3389-904531E6B9E2}"/>
              </a:ext>
            </a:extLst>
          </p:cNvPr>
          <p:cNvSpPr/>
          <p:nvPr/>
        </p:nvSpPr>
        <p:spPr>
          <a:xfrm>
            <a:off x="1028700" y="9258300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B1532E33-17D2-F82E-ECA3-8D8C1C5D6E9A}"/>
              </a:ext>
            </a:extLst>
          </p:cNvPr>
          <p:cNvSpPr/>
          <p:nvPr/>
        </p:nvSpPr>
        <p:spPr>
          <a:xfrm flipV="1">
            <a:off x="1028700" y="952500"/>
            <a:ext cx="16125825" cy="4762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84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1200" y="-877421"/>
            <a:ext cx="5167905" cy="5167905"/>
            <a:chOff x="0" y="0"/>
            <a:chExt cx="890715" cy="890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0715" cy="890715"/>
            </a:xfrm>
            <a:custGeom>
              <a:avLst/>
              <a:gdLst/>
              <a:ahLst/>
              <a:cxnLst/>
              <a:rect l="l" t="t" r="r" b="b"/>
              <a:pathLst>
                <a:path w="890715" h="890715">
                  <a:moveTo>
                    <a:pt x="445358" y="0"/>
                  </a:moveTo>
                  <a:cubicBezTo>
                    <a:pt x="199393" y="0"/>
                    <a:pt x="0" y="199393"/>
                    <a:pt x="0" y="445358"/>
                  </a:cubicBezTo>
                  <a:cubicBezTo>
                    <a:pt x="0" y="691322"/>
                    <a:pt x="199393" y="890715"/>
                    <a:pt x="445358" y="890715"/>
                  </a:cubicBezTo>
                  <a:cubicBezTo>
                    <a:pt x="691322" y="890715"/>
                    <a:pt x="890715" y="691322"/>
                    <a:pt x="890715" y="445358"/>
                  </a:cubicBezTo>
                  <a:cubicBezTo>
                    <a:pt x="890715" y="199393"/>
                    <a:pt x="691322" y="0"/>
                    <a:pt x="445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3505" y="35880"/>
              <a:ext cx="723706" cy="771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6353" y="2626724"/>
            <a:ext cx="8231647" cy="6660151"/>
          </a:xfrm>
          <a:custGeom>
            <a:avLst/>
            <a:gdLst/>
            <a:ahLst/>
            <a:cxnLst/>
            <a:rect l="l" t="t" r="r" b="b"/>
            <a:pathLst>
              <a:path w="8231647" h="6660151">
                <a:moveTo>
                  <a:pt x="0" y="0"/>
                </a:moveTo>
                <a:lnTo>
                  <a:pt x="8231647" y="0"/>
                </a:lnTo>
                <a:lnTo>
                  <a:pt x="8231647" y="6660151"/>
                </a:lnTo>
                <a:lnTo>
                  <a:pt x="0" y="666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8196" y="3805996"/>
            <a:ext cx="7823923" cy="164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9"/>
              </a:lnSpc>
            </a:pPr>
            <a:r>
              <a:rPr lang="en-US" sz="9999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감사합니다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258300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991EE38-8DC4-3B8C-4E07-1A50804275CD}"/>
              </a:ext>
            </a:extLst>
          </p:cNvPr>
          <p:cNvSpPr/>
          <p:nvPr/>
        </p:nvSpPr>
        <p:spPr>
          <a:xfrm flipV="1">
            <a:off x="1028700" y="952500"/>
            <a:ext cx="16125825" cy="4762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33390" y="1028700"/>
            <a:ext cx="3711660" cy="6771677"/>
            <a:chOff x="0" y="0"/>
            <a:chExt cx="4948880" cy="902890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206" r="1206"/>
            <a:stretch>
              <a:fillRect/>
            </a:stretch>
          </p:blipFill>
          <p:spPr>
            <a:xfrm>
              <a:off x="0" y="0"/>
              <a:ext cx="4948880" cy="902890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775740" y="1028700"/>
            <a:ext cx="3711660" cy="6771677"/>
            <a:chOff x="0" y="0"/>
            <a:chExt cx="4948880" cy="902890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34435" r="34435"/>
            <a:stretch>
              <a:fillRect/>
            </a:stretch>
          </p:blipFill>
          <p:spPr>
            <a:xfrm>
              <a:off x="0" y="0"/>
              <a:ext cx="4948880" cy="902890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flipV="1">
            <a:off x="0" y="1247774"/>
            <a:ext cx="6067848" cy="952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718090" y="1028700"/>
            <a:ext cx="3714750" cy="6771677"/>
            <a:chOff x="0" y="0"/>
            <a:chExt cx="4953000" cy="902890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33245" r="33245"/>
            <a:stretch>
              <a:fillRect/>
            </a:stretch>
          </p:blipFill>
          <p:spPr>
            <a:xfrm>
              <a:off x="0" y="0"/>
              <a:ext cx="4953000" cy="9028902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5718090" y="8057552"/>
            <a:ext cx="371166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</a:rPr>
              <a:t>확장</a:t>
            </a:r>
            <a:endParaRPr lang="en-US" sz="3000" dirty="0"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18090" y="8724302"/>
            <a:ext cx="3711660" cy="84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Tlab 돋움 레귤러"/>
                <a:ea typeface="Tlab 돋움 레귤러"/>
              </a:rPr>
              <a:t>트래픽이나 데이터 양의 변동에 따라 서버 용량 조절</a:t>
            </a:r>
            <a:endParaRPr lang="en-US" sz="2400" dirty="0">
              <a:solidFill>
                <a:srgbClr val="FFFFFF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5740" y="8057552"/>
            <a:ext cx="371166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</a:rPr>
              <a:t>보안</a:t>
            </a:r>
            <a:endParaRPr lang="en-US" sz="3000" dirty="0"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75740" y="8724302"/>
            <a:ext cx="3711660" cy="84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Tlab 돋움 레귤러"/>
                <a:ea typeface="Tlab 돋움 레귤러"/>
              </a:rPr>
              <a:t>엄격한 보안과 다양한 국제 및 업계 표준에 대한 인증을 보유 </a:t>
            </a:r>
            <a:endParaRPr lang="en-US" sz="2400" dirty="0">
              <a:solidFill>
                <a:srgbClr val="FFFFFF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33390" y="8057552"/>
            <a:ext cx="371166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FFFFFF"/>
                </a:solidFill>
                <a:latin typeface="Tlab 돋움 미디움"/>
                <a:ea typeface="Tlab 돋움 미디움"/>
              </a:rPr>
              <a:t>비용</a:t>
            </a:r>
            <a:endParaRPr lang="en-US" sz="3000" dirty="0"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3390" y="8724302"/>
            <a:ext cx="3711660" cy="84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dirty="0">
                <a:solidFill>
                  <a:srgbClr val="FFFFFF"/>
                </a:solidFill>
                <a:ea typeface="Tlab 돋움 레귤러"/>
              </a:rPr>
              <a:t>사용한 만큼 비용을 지불하는 비용 절감의 효과</a:t>
            </a:r>
            <a:endParaRPr lang="en-US" sz="24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2574" y="1772248"/>
            <a:ext cx="5585274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ko-KR" sz="7200" dirty="0">
                <a:solidFill>
                  <a:srgbClr val="FFFFFF"/>
                </a:solidFill>
                <a:ea typeface="Tlab 돋움 미디움"/>
              </a:rPr>
              <a:t>AWS</a:t>
            </a:r>
            <a:r>
              <a:rPr lang="ko-KR" altLang="en-US" sz="7200" dirty="0">
                <a:solidFill>
                  <a:srgbClr val="FFFFFF"/>
                </a:solidFill>
                <a:ea typeface="Tlab 돋움 미디움"/>
              </a:rPr>
              <a:t>를 사용하게 된 이유</a:t>
            </a:r>
            <a:endParaRPr lang="en-US" sz="7200" dirty="0">
              <a:solidFill>
                <a:srgbClr val="FFFFFF"/>
              </a:solidFill>
              <a:ea typeface="Tlab 돋움 미디움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336CA-F23F-BE7E-D2E1-FFBAD232597C}"/>
              </a:ext>
            </a:extLst>
          </p:cNvPr>
          <p:cNvSpPr txBox="1"/>
          <p:nvPr/>
        </p:nvSpPr>
        <p:spPr>
          <a:xfrm>
            <a:off x="1295400" y="1638300"/>
            <a:ext cx="6019800" cy="16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en-US" altLang="ko-KR" sz="130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02</a:t>
            </a: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738E5-AAC3-B2E0-AD8C-D26CA481FAB6}"/>
              </a:ext>
            </a:extLst>
          </p:cNvPr>
          <p:cNvSpPr txBox="1"/>
          <p:nvPr/>
        </p:nvSpPr>
        <p:spPr>
          <a:xfrm>
            <a:off x="1295400" y="3524105"/>
            <a:ext cx="6019800" cy="146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599"/>
              </a:lnSpc>
            </a:pPr>
            <a:r>
              <a:rPr lang="ko-KR" altLang="en-US" sz="7200" dirty="0">
                <a:solidFill>
                  <a:srgbClr val="FFFFFF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설계 </a:t>
            </a:r>
            <a:endParaRPr lang="en-US" altLang="ko-KR" sz="7200" dirty="0">
              <a:solidFill>
                <a:srgbClr val="FFFFFF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B0ADEFB-294E-88E8-0A40-E105E54A4B32}"/>
              </a:ext>
            </a:extLst>
          </p:cNvPr>
          <p:cNvSpPr/>
          <p:nvPr/>
        </p:nvSpPr>
        <p:spPr>
          <a:xfrm>
            <a:off x="7620000" y="4253945"/>
            <a:ext cx="9916697" cy="4922288"/>
          </a:xfrm>
          <a:custGeom>
            <a:avLst/>
            <a:gdLst/>
            <a:ahLst/>
            <a:cxnLst/>
            <a:rect l="l" t="t" r="r" b="b"/>
            <a:pathLst>
              <a:path w="9916697" h="4922288">
                <a:moveTo>
                  <a:pt x="0" y="0"/>
                </a:moveTo>
                <a:lnTo>
                  <a:pt x="9916697" y="0"/>
                </a:lnTo>
                <a:lnTo>
                  <a:pt x="9916697" y="4922288"/>
                </a:lnTo>
                <a:lnTo>
                  <a:pt x="0" y="492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94EA2AF2-A4EF-8B0C-7635-8BD49E645CDC}"/>
              </a:ext>
            </a:extLst>
          </p:cNvPr>
          <p:cNvSpPr/>
          <p:nvPr/>
        </p:nvSpPr>
        <p:spPr>
          <a:xfrm>
            <a:off x="1209676" y="931513"/>
            <a:ext cx="15944849" cy="2098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CE84514-9C49-5A6C-974F-6FF00CAE6308}"/>
              </a:ext>
            </a:extLst>
          </p:cNvPr>
          <p:cNvSpPr/>
          <p:nvPr/>
        </p:nvSpPr>
        <p:spPr>
          <a:xfrm>
            <a:off x="1295400" y="9176233"/>
            <a:ext cx="1594485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A3457-6425-2C89-7C92-F4E5426F1A72}"/>
              </a:ext>
            </a:extLst>
          </p:cNvPr>
          <p:cNvSpPr txBox="1"/>
          <p:nvPr/>
        </p:nvSpPr>
        <p:spPr>
          <a:xfrm>
            <a:off x="1295400" y="5299803"/>
            <a:ext cx="5257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2-1. </a:t>
            </a:r>
            <a:r>
              <a:rPr lang="ko-KR" altLang="en-US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아키텍처      </a:t>
            </a:r>
          </a:p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US" altLang="ko-KR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2-2. AWS </a:t>
            </a:r>
            <a:r>
              <a:rPr lang="ko-KR" altLang="en-US" sz="3200" spc="156" dirty="0">
                <a:solidFill>
                  <a:srgbClr val="FFFFFF"/>
                </a:solidFill>
                <a:latin typeface="Tlab 돋움 미디움"/>
                <a:ea typeface="Tlab 돋움 미디움"/>
              </a:rPr>
              <a:t>서비스</a:t>
            </a:r>
          </a:p>
          <a:p>
            <a:pPr lvl="0">
              <a:lnSpc>
                <a:spcPts val="3600"/>
              </a:lnSpc>
              <a:spcBef>
                <a:spcPct val="0"/>
              </a:spcBef>
            </a:pPr>
            <a:endParaRPr lang="en-US" altLang="ko-KR" sz="3200" spc="156" dirty="0">
              <a:solidFill>
                <a:srgbClr val="FFFFFF"/>
              </a:solidFill>
              <a:latin typeface="Tlab 돋움 미디움"/>
              <a:ea typeface="Tlab 돋움 미디움"/>
            </a:endParaRPr>
          </a:p>
        </p:txBody>
      </p:sp>
    </p:spTree>
    <p:extLst>
      <p:ext uri="{BB962C8B-B14F-4D97-AF65-F5344CB8AC3E}">
        <p14:creationId xmlns:p14="http://schemas.microsoft.com/office/powerpoint/2010/main" val="11430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9">
            <a:extLst>
              <a:ext uri="{FF2B5EF4-FFF2-40B4-BE49-F238E27FC236}">
                <a16:creationId xmlns:a16="http://schemas.microsoft.com/office/drawing/2014/main" id="{ADD647D1-AC56-C648-479C-33E3225E6844}"/>
              </a:ext>
            </a:extLst>
          </p:cNvPr>
          <p:cNvSpPr/>
          <p:nvPr/>
        </p:nvSpPr>
        <p:spPr>
          <a:xfrm>
            <a:off x="3912089" y="8976921"/>
            <a:ext cx="10463819" cy="746485"/>
          </a:xfrm>
          <a:custGeom>
            <a:avLst/>
            <a:gdLst/>
            <a:ahLst/>
            <a:cxnLst/>
            <a:rect l="l" t="t" r="r" b="b"/>
            <a:pathLst>
              <a:path w="5760720" h="360044">
                <a:moveTo>
                  <a:pt x="5580888" y="0"/>
                </a:moveTo>
                <a:lnTo>
                  <a:pt x="179832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5580888" y="359663"/>
                </a:lnTo>
                <a:lnTo>
                  <a:pt x="5628692" y="353239"/>
                </a:lnTo>
                <a:lnTo>
                  <a:pt x="5671650" y="335110"/>
                </a:lnTo>
                <a:lnTo>
                  <a:pt x="5708046" y="306990"/>
                </a:lnTo>
                <a:lnTo>
                  <a:pt x="5736166" y="270594"/>
                </a:lnTo>
                <a:lnTo>
                  <a:pt x="5754295" y="227636"/>
                </a:lnTo>
                <a:lnTo>
                  <a:pt x="5760720" y="179831"/>
                </a:lnTo>
                <a:lnTo>
                  <a:pt x="5754295" y="132027"/>
                </a:lnTo>
                <a:lnTo>
                  <a:pt x="5736166" y="89069"/>
                </a:lnTo>
                <a:lnTo>
                  <a:pt x="5708046" y="52673"/>
                </a:lnTo>
                <a:lnTo>
                  <a:pt x="5671650" y="24553"/>
                </a:lnTo>
                <a:lnTo>
                  <a:pt x="5628692" y="6424"/>
                </a:lnTo>
                <a:lnTo>
                  <a:pt x="5580888" y="0"/>
                </a:lnTo>
                <a:close/>
              </a:path>
            </a:pathLst>
          </a:custGeom>
          <a:solidFill>
            <a:srgbClr val="EA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9F0D84-7F53-8262-D2DA-B210B63D2E2A}"/>
              </a:ext>
            </a:extLst>
          </p:cNvPr>
          <p:cNvGrpSpPr/>
          <p:nvPr/>
        </p:nvGrpSpPr>
        <p:grpSpPr>
          <a:xfrm>
            <a:off x="2241" y="0"/>
            <a:ext cx="572112" cy="10286991"/>
            <a:chOff x="197224" y="143431"/>
            <a:chExt cx="368833" cy="657112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535259" y="9160389"/>
            <a:ext cx="68579" cy="682944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27" name="object 20">
            <a:extLst>
              <a:ext uri="{FF2B5EF4-FFF2-40B4-BE49-F238E27FC236}">
                <a16:creationId xmlns:a16="http://schemas.microsoft.com/office/drawing/2014/main" id="{B22276DC-2FD2-FB33-A6A7-4D68CD655250}"/>
              </a:ext>
            </a:extLst>
          </p:cNvPr>
          <p:cNvSpPr txBox="1"/>
          <p:nvPr/>
        </p:nvSpPr>
        <p:spPr>
          <a:xfrm>
            <a:off x="5576443" y="9071819"/>
            <a:ext cx="713511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800" b="1" spc="-145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AWS Architecture</a:t>
            </a:r>
            <a:endParaRPr sz="2800" b="1" dirty="0">
              <a:latin typeface="Malgun Gothic"/>
              <a:cs typeface="Malgun Gothic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49BED8D3-E48D-3A83-76AA-D15BD530A974}"/>
              </a:ext>
            </a:extLst>
          </p:cNvPr>
          <p:cNvSpPr txBox="1"/>
          <p:nvPr/>
        </p:nvSpPr>
        <p:spPr>
          <a:xfrm>
            <a:off x="1003805" y="311894"/>
            <a:ext cx="9157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2-1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 아키텍처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A59C4-1AD2-FBAA-ACC7-AF3537F82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15397"/>
            <a:ext cx="13182600" cy="754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43"/>
          <p:cNvGrpSpPr/>
          <p:nvPr/>
        </p:nvGrpSpPr>
        <p:grpSpPr>
          <a:xfrm>
            <a:off x="0" y="1"/>
            <a:ext cx="571761" cy="10286987"/>
            <a:chOff x="197224" y="143431"/>
            <a:chExt cx="368833" cy="6571129"/>
          </a:xfrm>
        </p:grpSpPr>
        <p:sp>
          <p:nvSpPr>
            <p:cNvPr id="102" name="사각형: 둥근 위쪽 모서리 6"/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35"/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76" name="Graphic 17" descr="AWS Cloud9 service icon.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03005" y="2375156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9"/>
          <p:cNvSpPr txBox="1">
            <a:spLocks noChangeArrowheads="1"/>
          </p:cNvSpPr>
          <p:nvPr/>
        </p:nvSpPr>
        <p:spPr>
          <a:xfrm>
            <a:off x="2446002" y="2354008"/>
            <a:ext cx="47977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400" b="1">
                <a:latin typeface="Arial"/>
                <a:ea typeface="Amazon Ember"/>
                <a:cs typeface="Arial"/>
              </a:rPr>
              <a:t>AWS Cloud9</a:t>
            </a: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>
          <a:xfrm>
            <a:off x="2446002" y="2801494"/>
            <a:ext cx="6872269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클라우드 기반의 통합 개발 환경 서비스로, 코드 편집, </a:t>
            </a:r>
          </a:p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디버깅, 협업을 통해 효율적인 애플리케이션 개발을 지원</a:t>
            </a:r>
          </a:p>
        </p:txBody>
      </p:sp>
      <p:pic>
        <p:nvPicPr>
          <p:cNvPr id="79" name="Graphic 8" descr="Amazon Simple Storage Service (Amazon S3) service icon.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03011" y="4572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9"/>
          <p:cNvSpPr txBox="1">
            <a:spLocks noChangeArrowheads="1"/>
          </p:cNvSpPr>
          <p:nvPr/>
        </p:nvSpPr>
        <p:spPr>
          <a:xfrm>
            <a:off x="2446011" y="4481137"/>
            <a:ext cx="47977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Simple Storage Service (S3)</a:t>
            </a: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>
          <a:xfrm>
            <a:off x="2446006" y="4939480"/>
            <a:ext cx="5661866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업계 최고 수준의 확장성, 가용성, </a:t>
            </a:r>
          </a:p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보안 및 성능을 제공하는 객체 스토리지 서비스</a:t>
            </a:r>
          </a:p>
        </p:txBody>
      </p:sp>
      <p:pic>
        <p:nvPicPr>
          <p:cNvPr id="82" name="Graphic 24" descr="Amazon Kinesis service icon.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03019" y="673227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TextBox 9"/>
          <p:cNvSpPr txBox="1">
            <a:spLocks noChangeArrowheads="1"/>
          </p:cNvSpPr>
          <p:nvPr/>
        </p:nvSpPr>
        <p:spPr>
          <a:xfrm>
            <a:off x="2446019" y="6711701"/>
            <a:ext cx="479774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Amazon Kinesis</a:t>
            </a: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>
          <a:xfrm>
            <a:off x="2446008" y="7159189"/>
            <a:ext cx="63741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100" dirty="0">
                <a:latin typeface="Arial"/>
                <a:ea typeface="Amazon Ember"/>
                <a:cs typeface="Arial"/>
              </a:rPr>
              <a:t>AWS</a:t>
            </a:r>
            <a:r>
              <a:rPr lang="ko-KR" altLang="en-US" sz="2100" dirty="0">
                <a:latin typeface="Arial"/>
                <a:ea typeface="Amazon Ember"/>
                <a:cs typeface="Arial"/>
              </a:rPr>
              <a:t>에서 제공하는 데이터 스트리밍 서비스로 </a:t>
            </a:r>
          </a:p>
          <a:p>
            <a:pPr eaLnBrk="1" hangingPunct="1">
              <a:defRPr lang="ko-KR" altLang="en-US"/>
            </a:pPr>
            <a:r>
              <a:rPr lang="ko-KR" altLang="en-US" sz="2100" dirty="0">
                <a:latin typeface="Arial"/>
                <a:ea typeface="Amazon Ember"/>
                <a:cs typeface="Arial"/>
              </a:rPr>
              <a:t>대규모 실시간 데이터를 쉽게 수집, 처리, 및 분석</a:t>
            </a:r>
          </a:p>
        </p:txBody>
      </p:sp>
      <p:pic>
        <p:nvPicPr>
          <p:cNvPr id="88" name="Graphic 14" descr="Amazon Managed Service for Apache Flink  service icon.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318271" y="23633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TextBox 9"/>
          <p:cNvSpPr txBox="1">
            <a:spLocks noChangeArrowheads="1"/>
          </p:cNvSpPr>
          <p:nvPr/>
        </p:nvSpPr>
        <p:spPr>
          <a:xfrm>
            <a:off x="10461269" y="2353585"/>
            <a:ext cx="47977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Apache Flink</a:t>
            </a:r>
          </a:p>
        </p:txBody>
      </p:sp>
      <p:sp>
        <p:nvSpPr>
          <p:cNvPr id="90" name="TextBox 9"/>
          <p:cNvSpPr txBox="1">
            <a:spLocks noChangeArrowheads="1"/>
          </p:cNvSpPr>
          <p:nvPr/>
        </p:nvSpPr>
        <p:spPr>
          <a:xfrm>
            <a:off x="10461257" y="2795926"/>
            <a:ext cx="566188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오픈 소스 분산 처리 프레임워크로,</a:t>
            </a:r>
          </a:p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 실시간 데이터 스트리밍 및 배치 처리에 사용</a:t>
            </a:r>
          </a:p>
        </p:txBody>
      </p:sp>
      <p:pic>
        <p:nvPicPr>
          <p:cNvPr id="94" name="Graphic 6" descr="AWS Glue service icon.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318282" y="666537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"/>
          <p:cNvSpPr txBox="1">
            <a:spLocks noChangeArrowheads="1"/>
          </p:cNvSpPr>
          <p:nvPr/>
        </p:nvSpPr>
        <p:spPr>
          <a:xfrm>
            <a:off x="10461273" y="6665372"/>
            <a:ext cx="47977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2400" b="1">
                <a:latin typeface="Arial"/>
                <a:ea typeface="Amazon Ember"/>
                <a:cs typeface="Arial"/>
              </a:rPr>
              <a:t>AWS Glue</a:t>
            </a: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>
          <a:xfrm>
            <a:off x="10461279" y="7128288"/>
            <a:ext cx="7714119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AWS에서 제공하는 완전 관리형 ETL(Extract, Transform, Load) 서비스로, 데이터 웨어하우스를 구축하고 유지보수하는 데 사용</a:t>
            </a:r>
          </a:p>
        </p:txBody>
      </p:sp>
      <p:grpSp>
        <p:nvGrpSpPr>
          <p:cNvPr id="104" name="그룹 30"/>
          <p:cNvGrpSpPr/>
          <p:nvPr/>
        </p:nvGrpSpPr>
        <p:grpSpPr>
          <a:xfrm>
            <a:off x="406672" y="9160389"/>
            <a:ext cx="68579" cy="682944"/>
            <a:chOff x="356839" y="6106926"/>
            <a:chExt cx="45719" cy="455296"/>
          </a:xfrm>
        </p:grpSpPr>
        <p:sp>
          <p:nvSpPr>
            <p:cNvPr id="105" name="타원 24"/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6" name="타원 26"/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7" name="타원 27"/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8" name="타원 28"/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09" name="타원 29"/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2">
            <a:extLst>
              <a:ext uri="{FF2B5EF4-FFF2-40B4-BE49-F238E27FC236}">
                <a16:creationId xmlns:a16="http://schemas.microsoft.com/office/drawing/2014/main" id="{969038DF-3B95-661C-C4BE-19D79C5C52A6}"/>
              </a:ext>
            </a:extLst>
          </p:cNvPr>
          <p:cNvSpPr txBox="1"/>
          <p:nvPr/>
        </p:nvSpPr>
        <p:spPr>
          <a:xfrm>
            <a:off x="1003805" y="311894"/>
            <a:ext cx="9157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2-2 AWS </a:t>
            </a:r>
            <a:r>
              <a:rPr lang="ko-KR" altLang="en-US" sz="4000" b="1" spc="8" dirty="0">
                <a:solidFill>
                  <a:srgbClr val="000000"/>
                </a:solidFill>
                <a:latin typeface="Tlab 돋움 미디움" panose="020B0600000101010101" charset="-127"/>
                <a:ea typeface="Tlab 돋움 미디움" panose="020B0600000101010101" charset="-127"/>
                <a:cs typeface="Times New Roman"/>
                <a:sym typeface="Arial"/>
              </a:rPr>
              <a:t>서비스</a:t>
            </a:r>
            <a:endParaRPr lang="ko-KR" altLang="en-US" sz="4000" dirty="0">
              <a:solidFill>
                <a:prstClr val="black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3" name="Graphic 12" descr="Amazon Kinesis Data Firehose service icon.">
            <a:extLst>
              <a:ext uri="{FF2B5EF4-FFF2-40B4-BE49-F238E27FC236}">
                <a16:creationId xmlns:a16="http://schemas.microsoft.com/office/drawing/2014/main" id="{8F1DDF42-4517-6AF3-8ACB-C39EB660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318257" y="4492121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0745FA5-066D-346A-2490-D4CC899F95DD}"/>
              </a:ext>
            </a:extLst>
          </p:cNvPr>
          <p:cNvSpPr txBox="1">
            <a:spLocks noChangeArrowheads="1"/>
          </p:cNvSpPr>
          <p:nvPr/>
        </p:nvSpPr>
        <p:spPr>
          <a:xfrm>
            <a:off x="10461260" y="4492122"/>
            <a:ext cx="47977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en-US" altLang="en-US" sz="2400" b="1">
                <a:latin typeface="Arial"/>
                <a:ea typeface="Amazon Ember"/>
                <a:cs typeface="Arial"/>
              </a:rPr>
              <a:t>Kinesis</a:t>
            </a:r>
            <a:r>
              <a:rPr lang="en-US" altLang="ko-KR" sz="2400" b="1">
                <a:latin typeface="Arial"/>
                <a:ea typeface="Amazon Ember"/>
                <a:cs typeface="Arial"/>
              </a:rPr>
              <a:t> </a:t>
            </a:r>
            <a:r>
              <a:rPr lang="en-US" altLang="en-US" sz="2400" b="1">
                <a:latin typeface="Arial"/>
                <a:ea typeface="Amazon Ember"/>
                <a:cs typeface="Arial"/>
              </a:rPr>
              <a:t>Data Firehose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EA4D6D5-2CA7-158A-8C75-5BD4DA427021}"/>
              </a:ext>
            </a:extLst>
          </p:cNvPr>
          <p:cNvSpPr txBox="1">
            <a:spLocks noChangeArrowheads="1"/>
          </p:cNvSpPr>
          <p:nvPr/>
        </p:nvSpPr>
        <p:spPr>
          <a:xfrm>
            <a:off x="10461260" y="4963609"/>
            <a:ext cx="522980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 lang="ko-KR" altLang="en-US"/>
            </a:pPr>
            <a:r>
              <a:rPr lang="ko-KR" altLang="en-US" sz="2100">
                <a:latin typeface="Arial"/>
                <a:ea typeface="Amazon Ember"/>
                <a:cs typeface="Arial"/>
              </a:rPr>
              <a:t>데이터를 신속하게 수집하고 저장소나 분석 도구로 전송하는 역할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2678</ep:Words>
  <ep:PresentationFormat>사용자 지정</ep:PresentationFormat>
  <ep:Paragraphs>481</ep:Paragraphs>
  <ep:Slides>52</ep:Slides>
  <ep:Notes>52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82102</cp:lastModifiedBy>
  <dcterms:modified xsi:type="dcterms:W3CDTF">2024-02-05T18:17:32.014</dcterms:modified>
  <cp:revision>55</cp:revision>
  <dc:title>빨간색과 회색 테마의 금융 포트폴리오 프레젠테이션</dc:title>
</cp:coreProperties>
</file>